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74" r:id="rId8"/>
    <p:sldId id="262" r:id="rId9"/>
    <p:sldId id="263" r:id="rId10"/>
    <p:sldId id="264" r:id="rId11"/>
    <p:sldId id="275" r:id="rId12"/>
    <p:sldId id="267" r:id="rId13"/>
    <p:sldId id="268" r:id="rId14"/>
    <p:sldId id="270" r:id="rId15"/>
    <p:sldId id="271" r:id="rId16"/>
    <p:sldId id="272" r:id="rId17"/>
    <p:sldId id="269" r:id="rId18"/>
    <p:sldId id="276" r:id="rId19"/>
    <p:sldId id="273" r:id="rId20"/>
    <p:sldId id="277" r:id="rId21"/>
    <p:sldId id="280" r:id="rId22"/>
    <p:sldId id="278" r:id="rId23"/>
    <p:sldId id="279" r:id="rId24"/>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66733" cy="468154"/>
          </a:xfrm>
          <a:prstGeom prst="rect">
            <a:avLst/>
          </a:prstGeom>
          <a:noFill/>
          <a:ln>
            <a:noFill/>
          </a:ln>
          <a:effectLst/>
          <a:extLst/>
        </p:spPr>
        <p:txBody>
          <a:bodyPr vert="horz" wrap="square" lIns="93936" tIns="46968" rIns="93936" bIns="46968" numCol="1" anchor="t" anchorCtr="0" compatLnSpc="1">
            <a:prstTxWarp prst="textNoShape">
              <a:avLst/>
            </a:prstTxWarp>
          </a:bodyPr>
          <a:lstStyle>
            <a:lvl1pPr>
              <a:defRPr sz="1200">
                <a:latin typeface="Lucida Sans Unicode" pitchFamily="34" charset="0"/>
              </a:defRPr>
            </a:lvl1pPr>
          </a:lstStyle>
          <a:p>
            <a:pPr>
              <a:defRPr/>
            </a:pPr>
            <a:endParaRPr lang="en-US"/>
          </a:p>
        </p:txBody>
      </p:sp>
      <p:sp>
        <p:nvSpPr>
          <p:cNvPr id="39939" name="Rectangle 3"/>
          <p:cNvSpPr>
            <a:spLocks noGrp="1" noChangeArrowheads="1"/>
          </p:cNvSpPr>
          <p:nvPr>
            <p:ph type="dt" sz="quarter" idx="1"/>
          </p:nvPr>
        </p:nvSpPr>
        <p:spPr bwMode="auto">
          <a:xfrm>
            <a:off x="4008705" y="0"/>
            <a:ext cx="3066733" cy="468154"/>
          </a:xfrm>
          <a:prstGeom prst="rect">
            <a:avLst/>
          </a:prstGeom>
          <a:noFill/>
          <a:ln>
            <a:noFill/>
          </a:ln>
          <a:effectLst/>
          <a:extLst/>
        </p:spPr>
        <p:txBody>
          <a:bodyPr vert="horz" wrap="square" lIns="93936" tIns="46968" rIns="93936" bIns="46968" numCol="1" anchor="t" anchorCtr="0" compatLnSpc="1">
            <a:prstTxWarp prst="textNoShape">
              <a:avLst/>
            </a:prstTxWarp>
          </a:bodyPr>
          <a:lstStyle>
            <a:lvl1pPr algn="r">
              <a:defRPr sz="1200">
                <a:latin typeface="Lucida Sans Unicode" pitchFamily="34" charset="0"/>
              </a:defRPr>
            </a:lvl1pPr>
          </a:lstStyle>
          <a:p>
            <a:pPr>
              <a:defRPr/>
            </a:pPr>
            <a:fld id="{19E33900-2922-4815-952E-149C917A5826}" type="datetimeFigureOut">
              <a:rPr lang="en-US"/>
              <a:pPr>
                <a:defRPr/>
              </a:pPr>
              <a:t>11/13/2015</a:t>
            </a:fld>
            <a:endParaRPr lang="en-US"/>
          </a:p>
        </p:txBody>
      </p:sp>
      <p:sp>
        <p:nvSpPr>
          <p:cNvPr id="39940" name="Rectangle 4"/>
          <p:cNvSpPr>
            <a:spLocks noGrp="1" noChangeArrowheads="1"/>
          </p:cNvSpPr>
          <p:nvPr>
            <p:ph type="ftr" sz="quarter" idx="2"/>
          </p:nvPr>
        </p:nvSpPr>
        <p:spPr bwMode="auto">
          <a:xfrm>
            <a:off x="0" y="8893296"/>
            <a:ext cx="3066733" cy="468154"/>
          </a:xfrm>
          <a:prstGeom prst="rect">
            <a:avLst/>
          </a:prstGeom>
          <a:noFill/>
          <a:ln>
            <a:noFill/>
          </a:ln>
          <a:effectLst/>
          <a:extLst/>
        </p:spPr>
        <p:txBody>
          <a:bodyPr vert="horz" wrap="square" lIns="93936" tIns="46968" rIns="93936" bIns="46968" numCol="1" anchor="b" anchorCtr="0" compatLnSpc="1">
            <a:prstTxWarp prst="textNoShape">
              <a:avLst/>
            </a:prstTxWarp>
          </a:bodyPr>
          <a:lstStyle>
            <a:lvl1pPr>
              <a:defRPr sz="1200">
                <a:latin typeface="Lucida Sans Unicode" pitchFamily="34" charset="0"/>
              </a:defRPr>
            </a:lvl1pPr>
          </a:lstStyle>
          <a:p>
            <a:pPr>
              <a:defRPr/>
            </a:pPr>
            <a:endParaRPr lang="en-US"/>
          </a:p>
        </p:txBody>
      </p:sp>
      <p:sp>
        <p:nvSpPr>
          <p:cNvPr id="39941" name="Rectangle 5"/>
          <p:cNvSpPr>
            <a:spLocks noGrp="1" noChangeArrowheads="1"/>
          </p:cNvSpPr>
          <p:nvPr>
            <p:ph type="sldNum" sz="quarter" idx="3"/>
          </p:nvPr>
        </p:nvSpPr>
        <p:spPr bwMode="auto">
          <a:xfrm>
            <a:off x="4008705" y="8893296"/>
            <a:ext cx="3066733" cy="468154"/>
          </a:xfrm>
          <a:prstGeom prst="rect">
            <a:avLst/>
          </a:prstGeom>
          <a:noFill/>
          <a:ln>
            <a:noFill/>
          </a:ln>
          <a:effectLst/>
          <a:extLst/>
        </p:spPr>
        <p:txBody>
          <a:bodyPr vert="horz" wrap="square" lIns="93936" tIns="46968" rIns="93936" bIns="46968" numCol="1" anchor="b" anchorCtr="0" compatLnSpc="1">
            <a:prstTxWarp prst="textNoShape">
              <a:avLst/>
            </a:prstTxWarp>
          </a:bodyPr>
          <a:lstStyle>
            <a:lvl1pPr algn="r">
              <a:defRPr sz="1200">
                <a:latin typeface="Lucida Sans Unicode" pitchFamily="34" charset="0"/>
              </a:defRPr>
            </a:lvl1pPr>
          </a:lstStyle>
          <a:p>
            <a:pPr>
              <a:defRPr/>
            </a:pPr>
            <a:fld id="{449E7CDC-6179-4FC1-84A0-D74ABB1DDB8F}" type="slidenum">
              <a:rPr lang="en-US"/>
              <a:pPr>
                <a:defRPr/>
              </a:pPr>
              <a:t>‹#›</a:t>
            </a:fld>
            <a:endParaRPr lang="en-US"/>
          </a:p>
        </p:txBody>
      </p:sp>
    </p:spTree>
    <p:extLst>
      <p:ext uri="{BB962C8B-B14F-4D97-AF65-F5344CB8AC3E}">
        <p14:creationId xmlns:p14="http://schemas.microsoft.com/office/powerpoint/2010/main" val="625143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66733" cy="468154"/>
          </a:xfrm>
          <a:prstGeom prst="rect">
            <a:avLst/>
          </a:prstGeom>
          <a:noFill/>
          <a:ln>
            <a:noFill/>
          </a:ln>
          <a:effectLst/>
          <a:extLst/>
        </p:spPr>
        <p:txBody>
          <a:bodyPr vert="horz" wrap="square" lIns="93936" tIns="46968" rIns="93936" bIns="46968" numCol="1" anchor="t" anchorCtr="0" compatLnSpc="1">
            <a:prstTxWarp prst="textNoShape">
              <a:avLst/>
            </a:prstTxWarp>
          </a:bodyPr>
          <a:lstStyle>
            <a:lvl1pPr>
              <a:defRPr sz="1200">
                <a:latin typeface="Lucida Sans Unicode" pitchFamily="34" charset="0"/>
              </a:defRPr>
            </a:lvl1pPr>
          </a:lstStyle>
          <a:p>
            <a:pPr>
              <a:defRPr/>
            </a:pPr>
            <a:endParaRPr lang="en-US"/>
          </a:p>
        </p:txBody>
      </p:sp>
      <p:sp>
        <p:nvSpPr>
          <p:cNvPr id="37891" name="Rectangle 3"/>
          <p:cNvSpPr>
            <a:spLocks noGrp="1" noChangeArrowheads="1"/>
          </p:cNvSpPr>
          <p:nvPr>
            <p:ph type="dt" idx="1"/>
          </p:nvPr>
        </p:nvSpPr>
        <p:spPr bwMode="auto">
          <a:xfrm>
            <a:off x="4008705" y="0"/>
            <a:ext cx="3066733" cy="468154"/>
          </a:xfrm>
          <a:prstGeom prst="rect">
            <a:avLst/>
          </a:prstGeom>
          <a:noFill/>
          <a:ln>
            <a:noFill/>
          </a:ln>
          <a:effectLst/>
          <a:extLst/>
        </p:spPr>
        <p:txBody>
          <a:bodyPr vert="horz" wrap="square" lIns="93936" tIns="46968" rIns="93936" bIns="46968" numCol="1" anchor="t" anchorCtr="0" compatLnSpc="1">
            <a:prstTxWarp prst="textNoShape">
              <a:avLst/>
            </a:prstTxWarp>
          </a:bodyPr>
          <a:lstStyle>
            <a:lvl1pPr algn="r">
              <a:defRPr sz="1200">
                <a:latin typeface="Lucida Sans Unicode" pitchFamily="34" charset="0"/>
              </a:defRPr>
            </a:lvl1pPr>
          </a:lstStyle>
          <a:p>
            <a:pPr>
              <a:defRPr/>
            </a:pPr>
            <a:fld id="{77F89CD8-9A94-4485-B37F-345D972C42DF}" type="datetimeFigureOut">
              <a:rPr lang="en-US"/>
              <a:pPr>
                <a:defRPr/>
              </a:pPr>
              <a:t>11/13/2015</a:t>
            </a:fld>
            <a:endParaRPr lang="en-US"/>
          </a:p>
        </p:txBody>
      </p:sp>
      <p:sp>
        <p:nvSpPr>
          <p:cNvPr id="1331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707708" y="4447461"/>
            <a:ext cx="5661660" cy="4213384"/>
          </a:xfrm>
          <a:prstGeom prst="rect">
            <a:avLst/>
          </a:prstGeom>
          <a:noFill/>
          <a:ln>
            <a:noFill/>
          </a:ln>
          <a:effectLst/>
          <a:extLst/>
        </p:spPr>
        <p:txBody>
          <a:bodyPr vert="horz" wrap="square" lIns="93936" tIns="46968" rIns="93936"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893296"/>
            <a:ext cx="3066733" cy="468154"/>
          </a:xfrm>
          <a:prstGeom prst="rect">
            <a:avLst/>
          </a:prstGeom>
          <a:noFill/>
          <a:ln>
            <a:noFill/>
          </a:ln>
          <a:effectLst/>
          <a:extLst/>
        </p:spPr>
        <p:txBody>
          <a:bodyPr vert="horz" wrap="square" lIns="93936" tIns="46968" rIns="93936" bIns="46968" numCol="1" anchor="b" anchorCtr="0" compatLnSpc="1">
            <a:prstTxWarp prst="textNoShape">
              <a:avLst/>
            </a:prstTxWarp>
          </a:bodyPr>
          <a:lstStyle>
            <a:lvl1pPr>
              <a:defRPr sz="1200">
                <a:latin typeface="Lucida Sans Unicode" pitchFamily="34" charset="0"/>
              </a:defRPr>
            </a:lvl1pPr>
          </a:lstStyle>
          <a:p>
            <a:pPr>
              <a:defRPr/>
            </a:pPr>
            <a:endParaRPr lang="en-US"/>
          </a:p>
        </p:txBody>
      </p:sp>
      <p:sp>
        <p:nvSpPr>
          <p:cNvPr id="37895" name="Rectangle 7"/>
          <p:cNvSpPr>
            <a:spLocks noGrp="1" noChangeArrowheads="1"/>
          </p:cNvSpPr>
          <p:nvPr>
            <p:ph type="sldNum" sz="quarter" idx="5"/>
          </p:nvPr>
        </p:nvSpPr>
        <p:spPr bwMode="auto">
          <a:xfrm>
            <a:off x="4008705" y="8893296"/>
            <a:ext cx="3066733" cy="468154"/>
          </a:xfrm>
          <a:prstGeom prst="rect">
            <a:avLst/>
          </a:prstGeom>
          <a:noFill/>
          <a:ln>
            <a:noFill/>
          </a:ln>
          <a:effectLst/>
          <a:extLst/>
        </p:spPr>
        <p:txBody>
          <a:bodyPr vert="horz" wrap="square" lIns="93936" tIns="46968" rIns="93936" bIns="46968" numCol="1" anchor="b" anchorCtr="0" compatLnSpc="1">
            <a:prstTxWarp prst="textNoShape">
              <a:avLst/>
            </a:prstTxWarp>
          </a:bodyPr>
          <a:lstStyle>
            <a:lvl1pPr algn="r">
              <a:defRPr sz="1200">
                <a:latin typeface="Lucida Sans Unicode" pitchFamily="34" charset="0"/>
              </a:defRPr>
            </a:lvl1pPr>
          </a:lstStyle>
          <a:p>
            <a:pPr>
              <a:defRPr/>
            </a:pPr>
            <a:fld id="{0D9ECCA2-1C19-4109-8B24-5D2762CAF6FC}" type="slidenum">
              <a:rPr lang="en-US"/>
              <a:pPr>
                <a:defRPr/>
              </a:pPr>
              <a:t>‹#›</a:t>
            </a:fld>
            <a:endParaRPr lang="en-US"/>
          </a:p>
        </p:txBody>
      </p:sp>
    </p:spTree>
    <p:extLst>
      <p:ext uri="{BB962C8B-B14F-4D97-AF65-F5344CB8AC3E}">
        <p14:creationId xmlns:p14="http://schemas.microsoft.com/office/powerpoint/2010/main" val="2499560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321909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872398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804377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739353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114460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30975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960582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950404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510007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272953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886764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16913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6852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92240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8F7777B9-1BB6-4A22-BAF4-DCF95B7905FF}" type="datetime1">
              <a:rPr lang="en-US" smtClean="0"/>
              <a:pPr>
                <a:defRPr/>
              </a:pPr>
              <a:t>11/13/2015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FB91EF5A-54A0-4420-9056-85819A01A0E5}"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90E184C-52C1-427D-B4C9-6FD0F377210B}" type="datetime1">
              <a:rPr lang="en-US" smtClean="0"/>
              <a:pPr>
                <a:defRPr/>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95C3187-EB7C-43AE-BF46-BC025B8CF2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BD39DFD-E9A4-48FB-8607-81165BCF3AFB}" type="datetime1">
              <a:rPr lang="en-US" smtClean="0"/>
              <a:pPr>
                <a:defRPr/>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78165A1-0FBA-46F6-8AE0-E100BA100D3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9D1E46A-EF60-480E-B0D5-E9E0FE7B6EDC}" type="datetime1">
              <a:rPr lang="en-US" smtClean="0"/>
              <a:pPr>
                <a:defRPr/>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BD3C9D4-EEB3-47D0-A2EC-ADA080DC9A9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E715268-812E-411D-ABB9-A30725940D79}" type="datetime1">
              <a:rPr lang="en-US" smtClean="0"/>
              <a:pPr>
                <a:defRPr/>
              </a:pPr>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A40CF67-72E3-465F-8145-B933294D04B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0AA8911B-1C06-4655-B20E-0C8E28779337}" type="datetime1">
              <a:rPr lang="en-US" smtClean="0"/>
              <a:pPr>
                <a:defRPr/>
              </a:pPr>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D8688FF-7B6E-4E03-A556-CD54DFE35B2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7617354-9D66-4AAC-835A-186C34963234}" type="datetime1">
              <a:rPr lang="en-US" smtClean="0"/>
              <a:pPr>
                <a:defRPr/>
              </a:pPr>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391F5A5F-9880-4AD4-B9F1-BDD8C2F820F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47E1EC-5EC3-4BE8-BC4E-DE7820E39A99}" type="datetime1">
              <a:rPr lang="en-US" smtClean="0"/>
              <a:pPr>
                <a:defRPr/>
              </a:pPr>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BD837324-BBCB-4CD8-97EC-69B8B14A7A0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C022E56-E4DE-4EB3-B72E-4988149FA0E0}" type="datetime1">
              <a:rPr lang="en-US" smtClean="0"/>
              <a:pPr>
                <a:defRPr/>
              </a:pPr>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CF0FCF05-8425-40E8-9493-A6324853399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3F7C5D34-BF6F-43FF-965F-923534D55593}" type="datetime1">
              <a:rPr lang="en-US" smtClean="0"/>
              <a:pPr>
                <a:defRPr/>
              </a:pPr>
              <a:t>11/13/2015</a:t>
            </a:fld>
            <a:endParaRPr lang="en-US"/>
          </a:p>
        </p:txBody>
      </p:sp>
      <p:sp>
        <p:nvSpPr>
          <p:cNvPr id="7" name="Slide Number Placeholder 6"/>
          <p:cNvSpPr>
            <a:spLocks noGrp="1"/>
          </p:cNvSpPr>
          <p:nvPr>
            <p:ph type="sldNum" sz="quarter" idx="12"/>
          </p:nvPr>
        </p:nvSpPr>
        <p:spPr/>
        <p:txBody>
          <a:bodyPr/>
          <a:lstStyle/>
          <a:p>
            <a:pPr>
              <a:defRPr/>
            </a:pPr>
            <a:fld id="{C35159DF-AA9B-4D00-8D3D-41CA249145FD}"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B64FF40-BAEB-462F-BD5D-AC3445A48DBC}" type="datetime1">
              <a:rPr lang="en-US" smtClean="0"/>
              <a:pPr>
                <a:defRPr/>
              </a:pPr>
              <a:t>11/13/2015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pPr>
              <a:defRPr/>
            </a:pPr>
            <a:fld id="{CBC6BFE5-FF5A-46FA-95ED-69A79AEFB10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98EC6875-0D9D-444F-A133-CA72A7544EF4}" type="datetime1">
              <a:rPr lang="en-US" smtClean="0"/>
              <a:pPr>
                <a:defRPr/>
              </a:pPr>
              <a:t>11/13/2015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429B64CD-1EFE-4D12-98DF-962D97C540A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Bioterrorism</a:t>
            </a:r>
            <a:endParaRPr lang="en-US" dirty="0"/>
          </a:p>
        </p:txBody>
      </p:sp>
      <p:sp>
        <p:nvSpPr>
          <p:cNvPr id="15362" name="Subtitle 2"/>
          <p:cNvSpPr>
            <a:spLocks noGrp="1"/>
          </p:cNvSpPr>
          <p:nvPr>
            <p:ph type="subTitle" idx="1"/>
          </p:nvPr>
        </p:nvSpPr>
        <p:spPr/>
        <p:txBody>
          <a:bodyPr/>
          <a:lstStyle/>
          <a:p>
            <a:pPr marR="0" eaLnBrk="1" hangingPunct="1"/>
            <a:endParaRPr lang="en-US" smtClean="0"/>
          </a:p>
        </p:txBody>
      </p:sp>
      <p:sp>
        <p:nvSpPr>
          <p:cNvPr id="5" name="Slide Number Placeholder 26"/>
          <p:cNvSpPr>
            <a:spLocks noGrp="1"/>
          </p:cNvSpPr>
          <p:nvPr>
            <p:ph type="sldNum" sz="quarter" idx="12"/>
          </p:nvPr>
        </p:nvSpPr>
        <p:spPr/>
        <p:txBody>
          <a:bodyPr/>
          <a:lstStyle/>
          <a:p>
            <a:pPr>
              <a:defRPr/>
            </a:pPr>
            <a:fld id="{88A41C31-7451-465D-8B8D-AD1BEBDB9CA0}" type="slidenum">
              <a:rPr lang="en-US"/>
              <a:pPr>
                <a:defRPr/>
              </a:pPr>
              <a:t>1</a:t>
            </a:fld>
            <a:endParaRPr lang="en-US"/>
          </a:p>
        </p:txBody>
      </p:sp>
      <p:pic>
        <p:nvPicPr>
          <p:cNvPr id="15363" name="Picture 2" descr="http://news.stanford.edu/news/2005/april20/gifs/anthrax.jpg"/>
          <p:cNvPicPr>
            <a:picLocks noChangeAspect="1" noChangeArrowheads="1"/>
          </p:cNvPicPr>
          <p:nvPr/>
        </p:nvPicPr>
        <p:blipFill>
          <a:blip r:embed="rId3" cstate="print"/>
          <a:srcRect/>
          <a:stretch>
            <a:fillRect/>
          </a:stretch>
        </p:blipFill>
        <p:spPr bwMode="auto">
          <a:xfrm>
            <a:off x="457200" y="304800"/>
            <a:ext cx="7772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en-US" sz="3700" u="sng" smtClean="0">
                <a:effectLst/>
              </a:rPr>
              <a:t>Prognosis</a:t>
            </a:r>
            <a:r>
              <a:rPr lang="en-US" sz="3700" smtClean="0">
                <a:effectLst/>
              </a:rPr>
              <a:t>: (outcome)</a:t>
            </a:r>
            <a:br>
              <a:rPr lang="en-US" sz="3700" smtClean="0">
                <a:effectLst/>
              </a:rPr>
            </a:br>
            <a:endParaRPr lang="en-US" sz="3700" smtClean="0">
              <a:effectLst/>
            </a:endParaRPr>
          </a:p>
        </p:txBody>
      </p:sp>
      <p:sp>
        <p:nvSpPr>
          <p:cNvPr id="33793" name="Content Placeholder 1"/>
          <p:cNvSpPr>
            <a:spLocks noGrp="1"/>
          </p:cNvSpPr>
          <p:nvPr>
            <p:ph idx="1"/>
          </p:nvPr>
        </p:nvSpPr>
        <p:spPr/>
        <p:txBody>
          <a:bodyPr/>
          <a:lstStyle/>
          <a:p>
            <a:pPr eaLnBrk="1" hangingPunct="1"/>
            <a:r>
              <a:rPr lang="en-US" smtClean="0"/>
              <a:t>Treated with antibiotics good.</a:t>
            </a:r>
          </a:p>
          <a:p>
            <a:pPr eaLnBrk="1" hangingPunct="1"/>
            <a:r>
              <a:rPr lang="en-US" smtClean="0"/>
              <a:t>Increased death rate if not recognized early and treated quickly.</a:t>
            </a:r>
          </a:p>
        </p:txBody>
      </p:sp>
      <p:sp>
        <p:nvSpPr>
          <p:cNvPr id="6" name="Slide Number Placeholder 17"/>
          <p:cNvSpPr>
            <a:spLocks noGrp="1"/>
          </p:cNvSpPr>
          <p:nvPr>
            <p:ph type="sldNum" sz="quarter" idx="12"/>
          </p:nvPr>
        </p:nvSpPr>
        <p:spPr/>
        <p:txBody>
          <a:bodyPr/>
          <a:lstStyle/>
          <a:p>
            <a:pPr>
              <a:defRPr/>
            </a:pPr>
            <a:fld id="{ACF4A725-683A-4F4C-8181-2A4E06001AA8}" type="slidenum">
              <a:rPr lang="en-US"/>
              <a:pPr>
                <a:defRPr/>
              </a:pPr>
              <a:t>10</a:t>
            </a:fld>
            <a:endParaRPr lang="en-US"/>
          </a:p>
        </p:txBody>
      </p:sp>
      <p:pic>
        <p:nvPicPr>
          <p:cNvPr id="33795" name="Picture 7" descr="http://images.inmagine.com/img/uppercutrf/ucsi016/ucsi016880.jpg"/>
          <p:cNvPicPr>
            <a:picLocks noChangeAspect="1" noChangeArrowheads="1"/>
          </p:cNvPicPr>
          <p:nvPr/>
        </p:nvPicPr>
        <p:blipFill>
          <a:blip r:embed="rId3" cstate="print"/>
          <a:srcRect/>
          <a:stretch>
            <a:fillRect/>
          </a:stretch>
        </p:blipFill>
        <p:spPr bwMode="auto">
          <a:xfrm>
            <a:off x="5029200" y="3962400"/>
            <a:ext cx="28575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49D7E2F6-8D50-4A9F-B00F-E19E6EC353ED}" type="slidenum">
              <a:rPr lang="en-US"/>
              <a:pPr>
                <a:defRPr/>
              </a:pPr>
              <a:t>11</a:t>
            </a:fld>
            <a:endParaRPr lang="en-US"/>
          </a:p>
        </p:txBody>
      </p:sp>
      <p:sp>
        <p:nvSpPr>
          <p:cNvPr id="54274" name="Title 1"/>
          <p:cNvSpPr>
            <a:spLocks noGrp="1"/>
          </p:cNvSpPr>
          <p:nvPr>
            <p:ph type="title" idx="4294967295"/>
          </p:nvPr>
        </p:nvSpPr>
        <p:spPr bwMode="auto">
          <a:xfrm>
            <a:off x="914400" y="274638"/>
            <a:ext cx="7315200" cy="1143000"/>
          </a:xfrm>
          <a:noFill/>
        </p:spPr>
        <p:txBody>
          <a:bodyPr wrap="square" lIns="91440" tIns="45720" rIns="91440" bIns="45720" numCol="1" anchorCtr="0" compatLnSpc="1">
            <a:prstTxWarp prst="textNoShape">
              <a:avLst/>
            </a:prstTxWarp>
          </a:bodyPr>
          <a:lstStyle/>
          <a:p>
            <a:pPr eaLnBrk="1" hangingPunct="1"/>
            <a:r>
              <a:rPr lang="en-US" dirty="0" smtClean="0">
                <a:effectLst/>
              </a:rPr>
              <a:t>Plague-- Bacterial</a:t>
            </a:r>
          </a:p>
        </p:txBody>
      </p:sp>
      <p:sp>
        <p:nvSpPr>
          <p:cNvPr id="54275" name="Content Placeholder 2"/>
          <p:cNvSpPr>
            <a:spLocks noGrp="1"/>
          </p:cNvSpPr>
          <p:nvPr>
            <p:ph idx="4294967295"/>
          </p:nvPr>
        </p:nvSpPr>
        <p:spPr>
          <a:xfrm>
            <a:off x="990600" y="1600200"/>
            <a:ext cx="7239000" cy="4525963"/>
          </a:xfrm>
        </p:spPr>
        <p:txBody>
          <a:bodyPr/>
          <a:lstStyle/>
          <a:p>
            <a:pPr eaLnBrk="1" hangingPunct="1"/>
            <a:r>
              <a:rPr lang="en-US" dirty="0" smtClean="0"/>
              <a:t>Yersinia </a:t>
            </a:r>
            <a:r>
              <a:rPr lang="en-US" dirty="0" err="1" smtClean="0"/>
              <a:t>pestis</a:t>
            </a:r>
            <a:r>
              <a:rPr lang="en-US" dirty="0" smtClean="0"/>
              <a:t> – fleas</a:t>
            </a:r>
          </a:p>
          <a:p>
            <a:pPr eaLnBrk="1" hangingPunct="1"/>
            <a:r>
              <a:rPr lang="en-US" dirty="0" smtClean="0"/>
              <a:t>Signs and symptoms: fever, cough, chest pain, hemoptysis, watery sputum, bronchopneumonia</a:t>
            </a:r>
          </a:p>
          <a:p>
            <a:pPr eaLnBrk="1" hangingPunct="1"/>
            <a:r>
              <a:rPr lang="en-US" dirty="0" smtClean="0"/>
              <a:t>Transmission: by flea, aerosol and person to person</a:t>
            </a:r>
          </a:p>
          <a:p>
            <a:pPr eaLnBrk="1" hangingPunct="1"/>
            <a:r>
              <a:rPr lang="en-US" dirty="0" smtClean="0"/>
              <a:t>Incubation: 1-8 days; flea up to 8 days; aerosol up to 3 days</a:t>
            </a:r>
          </a:p>
          <a:p>
            <a:pPr eaLnBrk="1" hangingPunct="1"/>
            <a:r>
              <a:rPr lang="en-US" dirty="0" smtClean="0"/>
              <a:t>Prognosis: good if treated with antibiotics early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Botulism</a:t>
            </a:r>
            <a:br>
              <a:rPr lang="en-US" dirty="0" smtClean="0"/>
            </a:br>
            <a:endParaRPr lang="en-US" dirty="0"/>
          </a:p>
        </p:txBody>
      </p:sp>
      <p:sp>
        <p:nvSpPr>
          <p:cNvPr id="35841" name="Content Placeholder 1"/>
          <p:cNvSpPr>
            <a:spLocks noGrp="1"/>
          </p:cNvSpPr>
          <p:nvPr>
            <p:ph idx="1"/>
          </p:nvPr>
        </p:nvSpPr>
        <p:spPr/>
        <p:txBody>
          <a:bodyPr>
            <a:normAutofit lnSpcReduction="10000"/>
          </a:bodyPr>
          <a:lstStyle/>
          <a:p>
            <a:pPr eaLnBrk="1" hangingPunct="1"/>
            <a:r>
              <a:rPr lang="en-US" b="1" smtClean="0"/>
              <a:t>Potent neuro</a:t>
            </a:r>
            <a:r>
              <a:rPr lang="en-US" b="1" u="sng" smtClean="0"/>
              <a:t>toxin</a:t>
            </a:r>
            <a:r>
              <a:rPr lang="en-US" b="1" smtClean="0"/>
              <a:t> caused by an anaerobic bacillus- colstridium botulinum.</a:t>
            </a:r>
          </a:p>
          <a:p>
            <a:pPr eaLnBrk="1" hangingPunct="1"/>
            <a:r>
              <a:rPr lang="en-US" smtClean="0"/>
              <a:t> Transmission is eating contaminated food or inhaling the spores.</a:t>
            </a:r>
          </a:p>
          <a:p>
            <a:pPr eaLnBrk="1" hangingPunct="1"/>
            <a:r>
              <a:rPr lang="en-US" u="sng" smtClean="0">
                <a:solidFill>
                  <a:srgbClr val="FF0000"/>
                </a:solidFill>
              </a:rPr>
              <a:t>Signs and symptoms</a:t>
            </a:r>
          </a:p>
          <a:p>
            <a:pPr eaLnBrk="1" hangingPunct="1"/>
            <a:r>
              <a:rPr lang="en-US" smtClean="0"/>
              <a:t>Weakened jaw clench</a:t>
            </a:r>
          </a:p>
          <a:p>
            <a:pPr eaLnBrk="1" hangingPunct="1"/>
            <a:r>
              <a:rPr lang="en-US" smtClean="0"/>
              <a:t>Respiratory distress</a:t>
            </a:r>
          </a:p>
          <a:p>
            <a:pPr eaLnBrk="1" hangingPunct="1"/>
            <a:r>
              <a:rPr lang="en-US" smtClean="0"/>
              <a:t>Blurred vision</a:t>
            </a:r>
          </a:p>
          <a:p>
            <a:pPr eaLnBrk="1" hangingPunct="1"/>
            <a:r>
              <a:rPr lang="en-US" smtClean="0"/>
              <a:t>Difficulty swallowing and speaking</a:t>
            </a:r>
          </a:p>
        </p:txBody>
      </p:sp>
      <p:sp>
        <p:nvSpPr>
          <p:cNvPr id="5" name="Slide Number Placeholder 17"/>
          <p:cNvSpPr>
            <a:spLocks noGrp="1"/>
          </p:cNvSpPr>
          <p:nvPr>
            <p:ph type="sldNum" sz="quarter" idx="12"/>
          </p:nvPr>
        </p:nvSpPr>
        <p:spPr/>
        <p:txBody>
          <a:bodyPr/>
          <a:lstStyle/>
          <a:p>
            <a:pPr>
              <a:defRPr/>
            </a:pPr>
            <a:fld id="{C1237489-3824-4689-85D7-41DE327B8DAA}" type="slidenum">
              <a:rPr lang="en-US"/>
              <a:pPr>
                <a:defRPr/>
              </a:pPr>
              <a:t>12</a:t>
            </a:fld>
            <a:endParaRPr lang="en-US"/>
          </a:p>
        </p:txBody>
      </p:sp>
      <p:pic>
        <p:nvPicPr>
          <p:cNvPr id="35843" name="Picture 2" descr="http://www.foodhaccp.com/memberonly/0829.jpg"/>
          <p:cNvPicPr>
            <a:picLocks noChangeAspect="1" noChangeArrowheads="1"/>
          </p:cNvPicPr>
          <p:nvPr/>
        </p:nvPicPr>
        <p:blipFill>
          <a:blip r:embed="rId3" cstate="print"/>
          <a:srcRect/>
          <a:stretch>
            <a:fillRect/>
          </a:stretch>
        </p:blipFill>
        <p:spPr bwMode="auto">
          <a:xfrm>
            <a:off x="5638800" y="3657600"/>
            <a:ext cx="2819400" cy="1484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fontAlgn="auto" hangingPunct="1">
              <a:spcAft>
                <a:spcPts val="0"/>
              </a:spcAft>
              <a:defRPr/>
            </a:pPr>
            <a:r>
              <a:rPr lang="en-US" dirty="0" err="1" smtClean="0"/>
              <a:t>Ricin</a:t>
            </a:r>
            <a:r>
              <a:rPr lang="en-US" dirty="0" smtClean="0"/>
              <a:t> –Potent protein toxin</a:t>
            </a:r>
            <a:endParaRPr lang="en-US" dirty="0"/>
          </a:p>
        </p:txBody>
      </p:sp>
      <p:sp>
        <p:nvSpPr>
          <p:cNvPr id="6" name="Content Placeholder 5"/>
          <p:cNvSpPr>
            <a:spLocks noGrp="1"/>
          </p:cNvSpPr>
          <p:nvPr>
            <p:ph idx="1"/>
          </p:nvPr>
        </p:nvSpPr>
        <p:spPr/>
        <p:txBody>
          <a:bodyPr>
            <a:normAutofit/>
          </a:bodyPr>
          <a:lstStyle/>
          <a:p>
            <a:pPr marL="0" indent="0">
              <a:spcBef>
                <a:spcPct val="0"/>
              </a:spcBef>
              <a:buClrTx/>
              <a:buSzTx/>
              <a:buFont typeface="Wingdings 3"/>
              <a:buNone/>
              <a:defRPr/>
            </a:pPr>
            <a:r>
              <a:rPr lang="en-US" sz="3200" b="1" dirty="0" smtClean="0">
                <a:latin typeface="Arial" pitchFamily="34" charset="0"/>
                <a:ea typeface="Times New Roman" pitchFamily="18" charset="0"/>
              </a:rPr>
              <a:t>Castor beans are found easily all over the world and the toxin is fairly</a:t>
            </a:r>
          </a:p>
          <a:p>
            <a:pPr marL="0" indent="0">
              <a:spcBef>
                <a:spcPct val="0"/>
              </a:spcBef>
              <a:buClrTx/>
              <a:buSzTx/>
              <a:buFont typeface="Wingdings 3"/>
              <a:buNone/>
              <a:defRPr/>
            </a:pPr>
            <a:r>
              <a:rPr lang="en-US" sz="3200" b="1" dirty="0" smtClean="0">
                <a:latin typeface="Arial" pitchFamily="34" charset="0"/>
                <a:ea typeface="Times New Roman" pitchFamily="18" charset="0"/>
              </a:rPr>
              <a:t> easily produced.  For this reason </a:t>
            </a:r>
            <a:r>
              <a:rPr lang="en-US" sz="3200" b="1" dirty="0" err="1" smtClean="0">
                <a:latin typeface="Arial" pitchFamily="34" charset="0"/>
                <a:ea typeface="Times New Roman" pitchFamily="18" charset="0"/>
              </a:rPr>
              <a:t>ricin</a:t>
            </a:r>
            <a:r>
              <a:rPr lang="en-US" sz="3200" b="1" dirty="0" smtClean="0">
                <a:latin typeface="Arial" pitchFamily="34" charset="0"/>
                <a:ea typeface="Times New Roman" pitchFamily="18" charset="0"/>
              </a:rPr>
              <a:t> could be used as a </a:t>
            </a:r>
          </a:p>
          <a:p>
            <a:pPr marL="0" indent="0">
              <a:spcBef>
                <a:spcPct val="0"/>
              </a:spcBef>
              <a:buClrTx/>
              <a:buSzTx/>
              <a:buFont typeface="Wingdings 3"/>
              <a:buNone/>
              <a:defRPr/>
            </a:pPr>
            <a:r>
              <a:rPr lang="en-US" sz="3200" b="1" dirty="0" smtClean="0">
                <a:latin typeface="Arial" pitchFamily="34" charset="0"/>
                <a:ea typeface="Times New Roman" pitchFamily="18" charset="0"/>
              </a:rPr>
              <a:t>biological weapon with relative ease.</a:t>
            </a:r>
            <a:endParaRPr lang="en-US" sz="3200" dirty="0" smtClean="0">
              <a:latin typeface="Arial" pitchFamily="34" charset="0"/>
            </a:endParaRPr>
          </a:p>
          <a:p>
            <a:pPr marL="365760" indent="-256032" eaLnBrk="1" fontAlgn="auto" hangingPunct="1">
              <a:spcAft>
                <a:spcPts val="0"/>
              </a:spcAft>
              <a:buFont typeface="Wingdings 3"/>
              <a:buChar char=""/>
              <a:defRPr/>
            </a:pPr>
            <a:endParaRPr lang="en-US" sz="3200" dirty="0"/>
          </a:p>
        </p:txBody>
      </p:sp>
      <p:sp>
        <p:nvSpPr>
          <p:cNvPr id="7" name="Slide Number Placeholder 17"/>
          <p:cNvSpPr>
            <a:spLocks noGrp="1"/>
          </p:cNvSpPr>
          <p:nvPr>
            <p:ph type="sldNum" sz="quarter" idx="12"/>
          </p:nvPr>
        </p:nvSpPr>
        <p:spPr/>
        <p:txBody>
          <a:bodyPr/>
          <a:lstStyle/>
          <a:p>
            <a:pPr>
              <a:defRPr/>
            </a:pPr>
            <a:fld id="{687BB224-63D9-4C0A-8250-EFB31FA82790}" type="slidenum">
              <a:rPr lang="en-US"/>
              <a:pPr>
                <a:defRPr/>
              </a:pPr>
              <a:t>13</a:t>
            </a:fld>
            <a:endParaRPr lang="en-US"/>
          </a:p>
        </p:txBody>
      </p:sp>
      <p:sp>
        <p:nvSpPr>
          <p:cNvPr id="37889" name="Rectangle 1"/>
          <p:cNvSpPr>
            <a:spLocks noChangeArrowheads="1"/>
          </p:cNvSpPr>
          <p:nvPr/>
        </p:nvSpPr>
        <p:spPr bwMode="auto">
          <a:xfrm>
            <a:off x="0" y="0"/>
            <a:ext cx="184150" cy="2032000"/>
          </a:xfrm>
          <a:prstGeom prst="rect">
            <a:avLst/>
          </a:prstGeom>
          <a:noFill/>
          <a:ln w="9525">
            <a:noFill/>
            <a:miter lim="800000"/>
            <a:headEnd/>
            <a:tailEnd/>
          </a:ln>
        </p:spPr>
        <p:txBody>
          <a:bodyPr wrap="none" anchor="ctr">
            <a:spAutoFit/>
          </a:bodyPr>
          <a:lstStyle/>
          <a:p>
            <a:pPr eaLnBrk="0" hangingPunct="0"/>
            <a:endParaRPr lang="en-US" b="1">
              <a:cs typeface="Times New Roman" pitchFamily="18" charset="0"/>
            </a:endParaRPr>
          </a:p>
          <a:p>
            <a:pPr eaLnBrk="0" hangingPunct="0"/>
            <a:endParaRPr lang="en-US" b="1">
              <a:cs typeface="Times New Roman" pitchFamily="18" charset="0"/>
            </a:endParaRPr>
          </a:p>
          <a:p>
            <a:pPr eaLnBrk="0" hangingPunct="0"/>
            <a:endParaRPr lang="en-US" b="1">
              <a:cs typeface="Times New Roman" pitchFamily="18" charset="0"/>
            </a:endParaRPr>
          </a:p>
          <a:p>
            <a:pPr eaLnBrk="0" hangingPunct="0"/>
            <a:endParaRPr lang="en-US" b="1">
              <a:cs typeface="Times New Roman" pitchFamily="18" charset="0"/>
            </a:endParaRPr>
          </a:p>
          <a:p>
            <a:pPr eaLnBrk="0" hangingPunct="0"/>
            <a:endParaRPr lang="en-US" b="1">
              <a:cs typeface="Times New Roman" pitchFamily="18" charset="0"/>
            </a:endParaRPr>
          </a:p>
          <a:p>
            <a:pPr eaLnBrk="0" hangingPunct="0"/>
            <a:endParaRPr lang="en-US" b="1">
              <a:cs typeface="Times New Roman" pitchFamily="18" charset="0"/>
            </a:endParaRPr>
          </a:p>
          <a:p>
            <a:pPr eaLnBrk="0" hangingPunct="0"/>
            <a:endParaRPr lang="en-US" b="1">
              <a:cs typeface="Times New Roman" pitchFamily="18" charset="0"/>
            </a:endParaRPr>
          </a:p>
        </p:txBody>
      </p:sp>
      <p:pic>
        <p:nvPicPr>
          <p:cNvPr id="37892" name="Picture 3" descr="http://upload.wikimedia.org/wikipedia/commons/6/66/Castor_beans.jpg"/>
          <p:cNvPicPr>
            <a:picLocks noChangeAspect="1" noChangeArrowheads="1"/>
          </p:cNvPicPr>
          <p:nvPr/>
        </p:nvPicPr>
        <p:blipFill>
          <a:blip r:embed="rId3" cstate="print"/>
          <a:srcRect/>
          <a:stretch>
            <a:fillRect/>
          </a:stretch>
        </p:blipFill>
        <p:spPr bwMode="auto">
          <a:xfrm>
            <a:off x="6248400" y="5257800"/>
            <a:ext cx="22860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dirty="0" smtClean="0"/>
              <a:t>Small Pox</a:t>
            </a:r>
            <a:endParaRPr lang="en-US" dirty="0"/>
          </a:p>
        </p:txBody>
      </p:sp>
      <p:sp>
        <p:nvSpPr>
          <p:cNvPr id="39937" name="Content Placeholder 1"/>
          <p:cNvSpPr>
            <a:spLocks noGrp="1"/>
          </p:cNvSpPr>
          <p:nvPr>
            <p:ph idx="1"/>
          </p:nvPr>
        </p:nvSpPr>
        <p:spPr/>
        <p:txBody>
          <a:bodyPr>
            <a:normAutofit fontScale="92500" lnSpcReduction="10000"/>
          </a:bodyPr>
          <a:lstStyle/>
          <a:p>
            <a:pPr eaLnBrk="1" hangingPunct="1"/>
            <a:r>
              <a:rPr lang="en-US" b="1" smtClean="0"/>
              <a:t>Viral Agent</a:t>
            </a:r>
          </a:p>
          <a:p>
            <a:pPr eaLnBrk="1" hangingPunct="1"/>
            <a:r>
              <a:rPr lang="en-US" u="sng" smtClean="0"/>
              <a:t>Mode of transmission</a:t>
            </a:r>
            <a:r>
              <a:rPr lang="en-US" smtClean="0"/>
              <a:t>:  Airborne: droplets</a:t>
            </a:r>
          </a:p>
          <a:p>
            <a:pPr eaLnBrk="1" hangingPunct="1">
              <a:buFont typeface="Wingdings 3" pitchFamily="18" charset="2"/>
              <a:buNone/>
            </a:pPr>
            <a:r>
              <a:rPr lang="en-US" smtClean="0"/>
              <a:t> </a:t>
            </a:r>
          </a:p>
          <a:p>
            <a:pPr eaLnBrk="1" hangingPunct="1"/>
            <a:r>
              <a:rPr lang="en-US" u="sng" smtClean="0"/>
              <a:t>Signs and symptoms</a:t>
            </a:r>
            <a:r>
              <a:rPr lang="en-US" smtClean="0"/>
              <a:t>:</a:t>
            </a:r>
          </a:p>
          <a:p>
            <a:pPr eaLnBrk="1" hangingPunct="1"/>
            <a:r>
              <a:rPr lang="en-US" smtClean="0"/>
              <a:t>Flu like symptoms-fever,  myalgia</a:t>
            </a:r>
          </a:p>
          <a:p>
            <a:pPr eaLnBrk="1" hangingPunct="1"/>
            <a:r>
              <a:rPr lang="en-US" smtClean="0"/>
              <a:t>Skin lesions appear quickly progressing from macules to papules to vesicles</a:t>
            </a:r>
          </a:p>
          <a:p>
            <a:pPr eaLnBrk="1" hangingPunct="1"/>
            <a:r>
              <a:rPr lang="en-US" smtClean="0"/>
              <a:t>Rash scabs over in 1-2 weeks</a:t>
            </a:r>
          </a:p>
          <a:p>
            <a:pPr eaLnBrk="1" hangingPunct="1"/>
            <a:r>
              <a:rPr lang="en-US" smtClean="0"/>
              <a:t>Rash occurs in all areas at once</a:t>
            </a:r>
          </a:p>
        </p:txBody>
      </p:sp>
      <p:sp>
        <p:nvSpPr>
          <p:cNvPr id="4" name="Slide Number Placeholder 17"/>
          <p:cNvSpPr>
            <a:spLocks noGrp="1"/>
          </p:cNvSpPr>
          <p:nvPr>
            <p:ph type="sldNum" sz="quarter" idx="12"/>
          </p:nvPr>
        </p:nvSpPr>
        <p:spPr/>
        <p:txBody>
          <a:bodyPr/>
          <a:lstStyle/>
          <a:p>
            <a:pPr>
              <a:defRPr/>
            </a:pPr>
            <a:fld id="{C238DE09-CC71-42E5-85E9-ADA4D8791067}"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D2CF0A71-AC15-48A9-B602-694B71430E6F}" type="slidenum">
              <a:rPr lang="en-US"/>
              <a:pPr>
                <a:defRPr/>
              </a:pPr>
              <a:t>15</a:t>
            </a:fld>
            <a:endParaRPr lang="en-US"/>
          </a:p>
        </p:txBody>
      </p:sp>
      <p:sp>
        <p:nvSpPr>
          <p:cNvPr id="41985" name="Content Placeholder 1"/>
          <p:cNvSpPr>
            <a:spLocks noGrp="1"/>
          </p:cNvSpPr>
          <p:nvPr>
            <p:ph idx="4294967295"/>
          </p:nvPr>
        </p:nvSpPr>
        <p:spPr>
          <a:xfrm>
            <a:off x="762000" y="1481138"/>
            <a:ext cx="7467600" cy="4525962"/>
          </a:xfrm>
        </p:spPr>
        <p:txBody>
          <a:bodyPr>
            <a:normAutofit lnSpcReduction="10000"/>
          </a:bodyPr>
          <a:lstStyle/>
          <a:p>
            <a:pPr eaLnBrk="1" hangingPunct="1"/>
            <a:r>
              <a:rPr lang="en-US" dirty="0" smtClean="0"/>
              <a:t>Contagious when the rash is apparent and remains infectious until scabs separate (approx. 3 weeks)</a:t>
            </a:r>
          </a:p>
          <a:p>
            <a:pPr eaLnBrk="1" hangingPunct="1">
              <a:buFont typeface="Wingdings 3" pitchFamily="18" charset="2"/>
              <a:buNone/>
            </a:pPr>
            <a:r>
              <a:rPr lang="en-US" u="sng" dirty="0" smtClean="0"/>
              <a:t>Prognosis</a:t>
            </a:r>
            <a:r>
              <a:rPr lang="en-US" dirty="0" smtClean="0"/>
              <a:t>: </a:t>
            </a:r>
          </a:p>
          <a:p>
            <a:pPr eaLnBrk="1" hangingPunct="1"/>
            <a:r>
              <a:rPr lang="en-US" dirty="0" smtClean="0"/>
              <a:t>Vaccine available and effective post-exposure</a:t>
            </a:r>
          </a:p>
          <a:p>
            <a:pPr eaLnBrk="1" hangingPunct="1"/>
            <a:r>
              <a:rPr lang="en-US" dirty="0" smtClean="0"/>
              <a:t>Passive immunization is also available in the form of </a:t>
            </a:r>
            <a:r>
              <a:rPr lang="en-US" dirty="0" err="1" smtClean="0"/>
              <a:t>vaccina</a:t>
            </a:r>
            <a:r>
              <a:rPr lang="en-US" dirty="0" smtClean="0"/>
              <a:t>- immune-globulin (</a:t>
            </a:r>
            <a:r>
              <a:rPr lang="en-US" dirty="0" err="1" smtClean="0"/>
              <a:t>Vig</a:t>
            </a:r>
            <a:r>
              <a:rPr lang="en-US" dirty="0" smtClean="0"/>
              <a:t>)</a:t>
            </a:r>
          </a:p>
          <a:p>
            <a:pPr eaLnBrk="1" hangingPunct="1">
              <a:buFont typeface="Wingdings 3" pitchFamily="18" charset="2"/>
              <a:buNone/>
            </a:pPr>
            <a:r>
              <a:rPr lang="en-US" dirty="0" smtClean="0"/>
              <a:t> </a:t>
            </a:r>
          </a:p>
          <a:p>
            <a:pPr eaLnBrk="1" hangingPunct="1"/>
            <a:r>
              <a:rPr lang="en-US" dirty="0" smtClean="0"/>
              <a:t>Smallpox has a high mortality rate.</a:t>
            </a:r>
          </a:p>
          <a:p>
            <a:pPr eaLnBrk="1" hangingPunct="1">
              <a:buFont typeface="Wingdings 3" pitchFamily="18" charset="2"/>
              <a:buNone/>
            </a:pPr>
            <a:r>
              <a:rPr lang="en-US" dirty="0" smtClean="0"/>
              <a:t> </a:t>
            </a:r>
          </a:p>
          <a:p>
            <a:pPr eaLnBrk="1" hangingPunct="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BC2BB097-E326-4942-AB57-6FF83D92B4ED}" type="slidenum">
              <a:rPr lang="en-US"/>
              <a:pPr>
                <a:defRPr/>
              </a:pPr>
              <a:t>16</a:t>
            </a:fld>
            <a:endParaRPr lang="en-US"/>
          </a:p>
        </p:txBody>
      </p:sp>
      <p:pic>
        <p:nvPicPr>
          <p:cNvPr id="44033" name="Picture 2" descr="http://chsweb.lr.k12.nj.us/psidelsky/smallpox_files/image003.jpg"/>
          <p:cNvPicPr>
            <a:picLocks noChangeAspect="1" noChangeArrowheads="1"/>
          </p:cNvPicPr>
          <p:nvPr/>
        </p:nvPicPr>
        <p:blipFill>
          <a:blip r:embed="rId2" cstate="print"/>
          <a:srcRect/>
          <a:stretch>
            <a:fillRect/>
          </a:stretch>
        </p:blipFill>
        <p:spPr bwMode="auto">
          <a:xfrm>
            <a:off x="1127125" y="1143000"/>
            <a:ext cx="6950075" cy="470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sz="3200" dirty="0" smtClean="0"/>
              <a:t>Infections in humans</a:t>
            </a:r>
            <a:endParaRPr lang="en-US" sz="3200" dirty="0"/>
          </a:p>
        </p:txBody>
      </p:sp>
      <p:sp>
        <p:nvSpPr>
          <p:cNvPr id="45057" name="Content Placeholder 1"/>
          <p:cNvSpPr>
            <a:spLocks noGrp="1"/>
          </p:cNvSpPr>
          <p:nvPr>
            <p:ph idx="1"/>
          </p:nvPr>
        </p:nvSpPr>
        <p:spPr/>
        <p:txBody>
          <a:bodyPr>
            <a:normAutofit fontScale="85000" lnSpcReduction="20000"/>
          </a:bodyPr>
          <a:lstStyle/>
          <a:p>
            <a:pPr eaLnBrk="1" hangingPunct="1"/>
            <a:r>
              <a:rPr lang="en-US" sz="2400" dirty="0" smtClean="0"/>
              <a:t>Ingestion</a:t>
            </a:r>
          </a:p>
          <a:p>
            <a:pPr eaLnBrk="1" hangingPunct="1"/>
            <a:r>
              <a:rPr lang="en-US" sz="2400" dirty="0" smtClean="0"/>
              <a:t>Inhalation</a:t>
            </a:r>
          </a:p>
          <a:p>
            <a:pPr eaLnBrk="1" hangingPunct="1"/>
            <a:r>
              <a:rPr lang="en-US" sz="2400" dirty="0" smtClean="0"/>
              <a:t>Very deadly</a:t>
            </a:r>
          </a:p>
          <a:p>
            <a:pPr eaLnBrk="1" hangingPunct="1"/>
            <a:r>
              <a:rPr lang="en-US" sz="2400" u="sng" dirty="0" smtClean="0"/>
              <a:t>Signs and Symptoms</a:t>
            </a:r>
            <a:r>
              <a:rPr lang="en-US" sz="2400" dirty="0" smtClean="0"/>
              <a:t>:</a:t>
            </a:r>
            <a:endParaRPr lang="en-US" sz="2400" b="1" dirty="0" smtClean="0"/>
          </a:p>
          <a:p>
            <a:pPr eaLnBrk="1" hangingPunct="1"/>
            <a:r>
              <a:rPr lang="en-US" sz="2400" dirty="0" smtClean="0"/>
              <a:t> </a:t>
            </a:r>
            <a:r>
              <a:rPr lang="en-US" sz="2400" u="sng" dirty="0" smtClean="0"/>
              <a:t>18-72 hours</a:t>
            </a:r>
            <a:endParaRPr lang="en-US" sz="2400" b="1" dirty="0" smtClean="0"/>
          </a:p>
          <a:p>
            <a:pPr eaLnBrk="1" hangingPunct="1"/>
            <a:r>
              <a:rPr lang="en-US" sz="2400" dirty="0" smtClean="0"/>
              <a:t> Weakness</a:t>
            </a:r>
            <a:endParaRPr lang="en-US" sz="2400" b="1" dirty="0" smtClean="0"/>
          </a:p>
          <a:p>
            <a:pPr eaLnBrk="1" hangingPunct="1"/>
            <a:r>
              <a:rPr lang="en-US" sz="2400" dirty="0" smtClean="0"/>
              <a:t>Fever</a:t>
            </a:r>
            <a:endParaRPr lang="en-US" sz="2400" b="1" dirty="0" smtClean="0"/>
          </a:p>
          <a:p>
            <a:pPr eaLnBrk="1" hangingPunct="1"/>
            <a:r>
              <a:rPr lang="en-US" sz="2400" dirty="0" smtClean="0"/>
              <a:t>Cough</a:t>
            </a:r>
            <a:endParaRPr lang="en-US" sz="2400" b="1" dirty="0" smtClean="0"/>
          </a:p>
          <a:p>
            <a:pPr eaLnBrk="1" hangingPunct="1"/>
            <a:r>
              <a:rPr lang="en-US" sz="2400" dirty="0" smtClean="0"/>
              <a:t>Pulmonary edema</a:t>
            </a:r>
            <a:endParaRPr lang="en-US" sz="2400" b="1" dirty="0" smtClean="0"/>
          </a:p>
          <a:p>
            <a:pPr eaLnBrk="1" hangingPunct="1"/>
            <a:r>
              <a:rPr lang="en-US" sz="2400" dirty="0" smtClean="0"/>
              <a:t> Severe respiratory distress</a:t>
            </a:r>
            <a:endParaRPr lang="en-US" sz="2400" b="1" dirty="0" smtClean="0"/>
          </a:p>
          <a:p>
            <a:pPr eaLnBrk="1" hangingPunct="1"/>
            <a:r>
              <a:rPr lang="en-US" sz="2400" dirty="0" smtClean="0"/>
              <a:t>Death from hypoxemia</a:t>
            </a:r>
            <a:endParaRPr lang="en-US" sz="2400" b="1" dirty="0" smtClean="0"/>
          </a:p>
          <a:p>
            <a:pPr eaLnBrk="1" hangingPunct="1"/>
            <a:endParaRPr lang="en-US" sz="2400" dirty="0" smtClean="0"/>
          </a:p>
        </p:txBody>
      </p:sp>
      <p:sp>
        <p:nvSpPr>
          <p:cNvPr id="5" name="Slide Number Placeholder 17"/>
          <p:cNvSpPr>
            <a:spLocks noGrp="1"/>
          </p:cNvSpPr>
          <p:nvPr>
            <p:ph type="sldNum" sz="quarter" idx="12"/>
          </p:nvPr>
        </p:nvSpPr>
        <p:spPr/>
        <p:txBody>
          <a:bodyPr/>
          <a:lstStyle/>
          <a:p>
            <a:pPr>
              <a:defRPr/>
            </a:pPr>
            <a:fld id="{8E3265C7-2CD8-438D-A0C4-9A091045A061}" type="slidenum">
              <a:rPr lang="en-US"/>
              <a:pPr>
                <a:defRPr/>
              </a:pPr>
              <a:t>17</a:t>
            </a:fld>
            <a:endParaRPr lang="en-US"/>
          </a:p>
        </p:txBody>
      </p:sp>
      <p:pic>
        <p:nvPicPr>
          <p:cNvPr id="45059" name="Picture 2" descr="http://www.jems.com/Images/0826_edgerly_tcm16-211925.jpg"/>
          <p:cNvPicPr>
            <a:picLocks noChangeAspect="1" noChangeArrowheads="1"/>
          </p:cNvPicPr>
          <p:nvPr/>
        </p:nvPicPr>
        <p:blipFill>
          <a:blip r:embed="rId2" cstate="print"/>
          <a:srcRect/>
          <a:stretch>
            <a:fillRect/>
          </a:stretch>
        </p:blipFill>
        <p:spPr bwMode="auto">
          <a:xfrm>
            <a:off x="5105400" y="2514600"/>
            <a:ext cx="28956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1A70E3E5-FD1F-4875-8949-D05FA8925D77}" type="slidenum">
              <a:rPr lang="en-US"/>
              <a:pPr>
                <a:defRPr/>
              </a:pPr>
              <a:t>18</a:t>
            </a:fld>
            <a:endParaRPr lang="en-US"/>
          </a:p>
        </p:txBody>
      </p:sp>
      <p:sp>
        <p:nvSpPr>
          <p:cNvPr id="55298" name="Title 1"/>
          <p:cNvSpPr>
            <a:spLocks noGrp="1"/>
          </p:cNvSpPr>
          <p:nvPr>
            <p:ph type="title" idx="4294967295"/>
          </p:nvPr>
        </p:nvSpPr>
        <p:spPr bwMode="auto">
          <a:xfrm>
            <a:off x="914400" y="274638"/>
            <a:ext cx="7315200" cy="1143000"/>
          </a:xfrm>
          <a:noFill/>
        </p:spPr>
        <p:txBody>
          <a:bodyPr wrap="square" lIns="91440" tIns="45720" rIns="91440" bIns="45720" numCol="1" anchorCtr="0" compatLnSpc="1">
            <a:prstTxWarp prst="textNoShape">
              <a:avLst/>
            </a:prstTxWarp>
          </a:bodyPr>
          <a:lstStyle/>
          <a:p>
            <a:pPr eaLnBrk="1" hangingPunct="1"/>
            <a:r>
              <a:rPr lang="en-US" dirty="0" smtClean="0">
                <a:effectLst/>
              </a:rPr>
              <a:t>Scenario</a:t>
            </a:r>
          </a:p>
        </p:txBody>
      </p:sp>
      <p:sp>
        <p:nvSpPr>
          <p:cNvPr id="55299" name="Content Placeholder 2"/>
          <p:cNvSpPr>
            <a:spLocks noGrp="1"/>
          </p:cNvSpPr>
          <p:nvPr>
            <p:ph idx="4294967295"/>
          </p:nvPr>
        </p:nvSpPr>
        <p:spPr>
          <a:xfrm>
            <a:off x="990600" y="1481138"/>
            <a:ext cx="7239000" cy="4525962"/>
          </a:xfrm>
        </p:spPr>
        <p:txBody>
          <a:bodyPr/>
          <a:lstStyle/>
          <a:p>
            <a:pPr eaLnBrk="1" hangingPunct="1"/>
            <a:r>
              <a:rPr lang="en-US" dirty="0" smtClean="0"/>
              <a:t>You are a nurse in the ER of your local hospital.  There has been a suspicious skin infection noted in a patient room.  The  person presented with signs and symptoms of fever, malaise, myalgia, and vesicle formation over the entire body.  The physician says it looks like smallpox. </a:t>
            </a:r>
          </a:p>
          <a:p>
            <a:pPr eaLnBrk="1" hangingPunct="1"/>
            <a:r>
              <a:rPr lang="en-US" dirty="0" smtClean="0"/>
              <a:t> What isolation precautions are needed?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How do we protect ourselves?</a:t>
            </a:r>
            <a:endParaRPr lang="en-US" dirty="0"/>
          </a:p>
        </p:txBody>
      </p:sp>
      <p:sp>
        <p:nvSpPr>
          <p:cNvPr id="46082" name="Content Placeholder 2"/>
          <p:cNvSpPr>
            <a:spLocks noGrp="1"/>
          </p:cNvSpPr>
          <p:nvPr>
            <p:ph idx="1"/>
          </p:nvPr>
        </p:nvSpPr>
        <p:spPr/>
        <p:txBody>
          <a:bodyPr>
            <a:normAutofit fontScale="92500" lnSpcReduction="20000"/>
          </a:bodyPr>
          <a:lstStyle/>
          <a:p>
            <a:pPr eaLnBrk="1" hangingPunct="1"/>
            <a:r>
              <a:rPr lang="en-US" sz="2600" smtClean="0"/>
              <a:t>Use standard precautions (barrier precautions)</a:t>
            </a:r>
          </a:p>
          <a:p>
            <a:pPr marL="742950" lvl="1" indent="-285750" eaLnBrk="1" hangingPunct="1"/>
            <a:r>
              <a:rPr lang="en-US" smtClean="0"/>
              <a:t>Wash hands, gloves, mask, gown, sanitize and clean as neccesary.</a:t>
            </a:r>
          </a:p>
          <a:p>
            <a:pPr eaLnBrk="1" hangingPunct="1"/>
            <a:endParaRPr lang="en-US" smtClean="0"/>
          </a:p>
          <a:p>
            <a:pPr eaLnBrk="1" hangingPunct="1"/>
            <a:r>
              <a:rPr lang="en-US" smtClean="0"/>
              <a:t>WASH YOUR HANDS!!!!!!</a:t>
            </a:r>
          </a:p>
          <a:p>
            <a:pPr marL="742950" lvl="1" indent="-285750" eaLnBrk="1" hangingPunct="1"/>
            <a:r>
              <a:rPr lang="en-US" smtClean="0"/>
              <a:t>How long and what temperature should the water be?</a:t>
            </a:r>
          </a:p>
          <a:p>
            <a:pPr marL="742950" lvl="1" indent="-285750" eaLnBrk="1" hangingPunct="1"/>
            <a:endParaRPr lang="en-US" smtClean="0"/>
          </a:p>
          <a:p>
            <a:pPr eaLnBrk="1" hangingPunct="1"/>
            <a:r>
              <a:rPr lang="en-US" smtClean="0"/>
              <a:t>What can the public do? Be knowledgeable and aware of how to protect yourself.</a:t>
            </a:r>
          </a:p>
          <a:p>
            <a:pPr eaLnBrk="1" hangingPunct="1"/>
            <a:endParaRPr lang="en-US" smtClean="0"/>
          </a:p>
        </p:txBody>
      </p:sp>
      <p:sp>
        <p:nvSpPr>
          <p:cNvPr id="4" name="Slide Number Placeholder 17"/>
          <p:cNvSpPr>
            <a:spLocks noGrp="1"/>
          </p:cNvSpPr>
          <p:nvPr>
            <p:ph type="sldNum" sz="quarter" idx="12"/>
          </p:nvPr>
        </p:nvSpPr>
        <p:spPr/>
        <p:txBody>
          <a:bodyPr/>
          <a:lstStyle/>
          <a:p>
            <a:pPr>
              <a:defRPr/>
            </a:pPr>
            <a:fld id="{7FDC6603-EB34-440D-9824-BDE43AEA3C64}"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Bioterrorism</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365760" indent="-256032" eaLnBrk="1" fontAlgn="auto" hangingPunct="1">
              <a:spcAft>
                <a:spcPts val="0"/>
              </a:spcAft>
              <a:buFont typeface="Wingdings 3"/>
              <a:buChar char=""/>
              <a:defRPr/>
            </a:pPr>
            <a:r>
              <a:rPr lang="en-US" dirty="0"/>
              <a:t> </a:t>
            </a:r>
            <a:r>
              <a:rPr lang="en-US" dirty="0" smtClean="0"/>
              <a:t>Terrorism </a:t>
            </a:r>
            <a:r>
              <a:rPr lang="en-US" dirty="0"/>
              <a:t>is defined in the United States Code, Title 18, section 2331(18 USC 2331) as “Violent acts or acts dangerous to human life that…appear to be intended</a:t>
            </a:r>
            <a:r>
              <a:rPr lang="en-US" dirty="0" smtClean="0"/>
              <a:t>:</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 </a:t>
            </a:r>
            <a:r>
              <a:rPr lang="en-US" dirty="0" smtClean="0"/>
              <a:t>To </a:t>
            </a:r>
            <a:r>
              <a:rPr lang="en-US" dirty="0"/>
              <a:t>intimidate or coerce a civilian population; </a:t>
            </a:r>
          </a:p>
          <a:p>
            <a:pPr marL="365760" indent="-256032" eaLnBrk="1" fontAlgn="auto" hangingPunct="1">
              <a:spcAft>
                <a:spcPts val="0"/>
              </a:spcAft>
              <a:buFont typeface="Wingdings 3"/>
              <a:buChar char=""/>
              <a:defRPr/>
            </a:pPr>
            <a:r>
              <a:rPr lang="en-US" dirty="0"/>
              <a:t>To influence the policy of a government by intimidation or coercion; or </a:t>
            </a:r>
          </a:p>
          <a:p>
            <a:pPr marL="365760" indent="-256032" eaLnBrk="1" fontAlgn="auto" hangingPunct="1">
              <a:spcAft>
                <a:spcPts val="0"/>
              </a:spcAft>
              <a:buFont typeface="Wingdings 3"/>
              <a:buChar char=""/>
              <a:defRPr/>
            </a:pPr>
            <a:r>
              <a:rPr lang="en-US" dirty="0"/>
              <a:t>To affect the conduct of a government by assassination or kidnapping.</a:t>
            </a:r>
          </a:p>
          <a:p>
            <a:pPr marL="365760" indent="-256032" eaLnBrk="1" fontAlgn="auto" hangingPunct="1">
              <a:spcAft>
                <a:spcPts val="0"/>
              </a:spcAft>
              <a:buFont typeface="Wingdings 3"/>
              <a:buNone/>
              <a:defRPr/>
            </a:pPr>
            <a:r>
              <a:rPr lang="en-US" dirty="0"/>
              <a:t> </a:t>
            </a:r>
          </a:p>
          <a:p>
            <a:pPr marL="365760" indent="-256032" eaLnBrk="1" fontAlgn="auto" hangingPunct="1">
              <a:spcAft>
                <a:spcPts val="0"/>
              </a:spcAft>
              <a:buFont typeface="Wingdings 3"/>
              <a:buChar char=""/>
              <a:defRPr/>
            </a:pPr>
            <a:endParaRPr lang="en-US" dirty="0"/>
          </a:p>
        </p:txBody>
      </p:sp>
      <p:sp>
        <p:nvSpPr>
          <p:cNvPr id="4" name="Slide Number Placeholder 17"/>
          <p:cNvSpPr>
            <a:spLocks noGrp="1"/>
          </p:cNvSpPr>
          <p:nvPr>
            <p:ph type="sldNum" sz="quarter" idx="12"/>
          </p:nvPr>
        </p:nvSpPr>
        <p:spPr/>
        <p:txBody>
          <a:bodyPr/>
          <a:lstStyle/>
          <a:p>
            <a:pPr>
              <a:defRPr/>
            </a:pPr>
            <a:fld id="{AFD39A5D-EC72-4E70-A238-C157E1F12F31}" type="slidenum">
              <a:rPr lang="en-US"/>
              <a:pPr>
                <a:defRPr/>
              </a:pPr>
              <a:t>2</a:t>
            </a:fld>
            <a:endParaRPr lang="en-US"/>
          </a:p>
        </p:txBody>
      </p:sp>
      <p:pic>
        <p:nvPicPr>
          <p:cNvPr id="5" name="Picture 4" descr="http://static.howstuffworks.com/gif/bioterrorism-4.jpg"/>
          <p:cNvPicPr>
            <a:picLocks noChangeAspect="1" noChangeArrowheads="1"/>
          </p:cNvPicPr>
          <p:nvPr/>
        </p:nvPicPr>
        <p:blipFill>
          <a:blip r:embed="rId3" cstate="print"/>
          <a:srcRect/>
          <a:stretch>
            <a:fillRect/>
          </a:stretch>
        </p:blipFill>
        <p:spPr bwMode="auto">
          <a:xfrm>
            <a:off x="4999094" y="688195"/>
            <a:ext cx="3070277"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Large scale bioterrorism act</a:t>
            </a:r>
          </a:p>
        </p:txBody>
      </p:sp>
      <p:sp>
        <p:nvSpPr>
          <p:cNvPr id="57347" name="Rectangle 3"/>
          <p:cNvSpPr>
            <a:spLocks noGrp="1"/>
          </p:cNvSpPr>
          <p:nvPr>
            <p:ph idx="1"/>
          </p:nvPr>
        </p:nvSpPr>
        <p:spPr/>
        <p:txBody>
          <a:bodyPr>
            <a:normAutofit lnSpcReduction="10000"/>
          </a:bodyPr>
          <a:lstStyle/>
          <a:p>
            <a:r>
              <a:rPr lang="en-US" smtClean="0"/>
              <a:t>What do you do? 	</a:t>
            </a:r>
          </a:p>
          <a:p>
            <a:pPr lvl="1"/>
            <a:r>
              <a:rPr lang="en-US" smtClean="0"/>
              <a:t>Open a small isolation hospital for long term care of victims</a:t>
            </a:r>
          </a:p>
          <a:p>
            <a:pPr lvl="1"/>
            <a:r>
              <a:rPr lang="en-US" smtClean="0"/>
              <a:t>Group affected victims together</a:t>
            </a:r>
          </a:p>
          <a:p>
            <a:pPr lvl="1"/>
            <a:endParaRPr lang="en-US" smtClean="0"/>
          </a:p>
          <a:p>
            <a:pPr lvl="1"/>
            <a:r>
              <a:rPr lang="en-US" smtClean="0"/>
              <a:t>Group victims according to the “stage” of the infectious disease</a:t>
            </a:r>
          </a:p>
          <a:p>
            <a:pPr lvl="2"/>
            <a:r>
              <a:rPr lang="en-US" smtClean="0"/>
              <a:t>Early stage</a:t>
            </a:r>
          </a:p>
          <a:p>
            <a:pPr lvl="2"/>
            <a:r>
              <a:rPr lang="en-US" smtClean="0"/>
              <a:t>Mid stage</a:t>
            </a:r>
          </a:p>
          <a:p>
            <a:pPr lvl="2"/>
            <a:r>
              <a:rPr lang="en-US" smtClean="0"/>
              <a:t>End stage/near death/no options</a:t>
            </a:r>
          </a:p>
        </p:txBody>
      </p:sp>
      <p:sp>
        <p:nvSpPr>
          <p:cNvPr id="4" name="Slide Number Placeholder 17"/>
          <p:cNvSpPr>
            <a:spLocks noGrp="1"/>
          </p:cNvSpPr>
          <p:nvPr>
            <p:ph type="sldNum" sz="quarter" idx="12"/>
          </p:nvPr>
        </p:nvSpPr>
        <p:spPr/>
        <p:txBody>
          <a:bodyPr/>
          <a:lstStyle/>
          <a:p>
            <a:pPr>
              <a:defRPr/>
            </a:pPr>
            <a:fld id="{A1A91E9B-E817-4CBD-8BD5-A1FBE34505B8}"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a:noFill/>
        </p:spPr>
        <p:txBody>
          <a:bodyPr wrap="square" lIns="91440" tIns="45720" rIns="91440" bIns="45720" numCol="1" anchorCtr="0" compatLnSpc="1">
            <a:prstTxWarp prst="textNoShape">
              <a:avLst/>
            </a:prstTxWarp>
            <a:normAutofit fontScale="90000"/>
          </a:bodyPr>
          <a:lstStyle/>
          <a:p>
            <a:r>
              <a:rPr lang="en-US" sz="3700" smtClean="0">
                <a:effectLst/>
              </a:rPr>
              <a:t>What about the local community??</a:t>
            </a:r>
          </a:p>
        </p:txBody>
      </p:sp>
      <p:sp>
        <p:nvSpPr>
          <p:cNvPr id="60419" name="Rectangle 3"/>
          <p:cNvSpPr>
            <a:spLocks noGrp="1"/>
          </p:cNvSpPr>
          <p:nvPr>
            <p:ph idx="1"/>
          </p:nvPr>
        </p:nvSpPr>
        <p:spPr/>
        <p:txBody>
          <a:bodyPr>
            <a:normAutofit fontScale="92500" lnSpcReduction="20000"/>
          </a:bodyPr>
          <a:lstStyle/>
          <a:p>
            <a:r>
              <a:rPr lang="en-US" smtClean="0"/>
              <a:t>What instructions should be given to community members that may NOT be affected YET!!!</a:t>
            </a:r>
          </a:p>
          <a:p>
            <a:pPr lvl="1"/>
            <a:r>
              <a:rPr lang="en-US" smtClean="0"/>
              <a:t>Remain home as much as possible</a:t>
            </a:r>
          </a:p>
          <a:p>
            <a:pPr lvl="1"/>
            <a:r>
              <a:rPr lang="en-US" smtClean="0"/>
              <a:t>Be aware, knowledgeable, and remain safe and calm</a:t>
            </a:r>
          </a:p>
          <a:p>
            <a:pPr lvl="1"/>
            <a:endParaRPr lang="en-US" smtClean="0"/>
          </a:p>
          <a:p>
            <a:pPr lvl="1"/>
            <a:r>
              <a:rPr lang="en-US" smtClean="0"/>
              <a:t>Instruct them about barrier precautions or standard precautions</a:t>
            </a:r>
          </a:p>
          <a:p>
            <a:pPr lvl="1"/>
            <a:r>
              <a:rPr lang="en-US" smtClean="0"/>
              <a:t>Handwashing</a:t>
            </a:r>
          </a:p>
          <a:p>
            <a:pPr lvl="1"/>
            <a:r>
              <a:rPr lang="en-US" smtClean="0"/>
              <a:t>Sanitize, disinfect and sterilize</a:t>
            </a:r>
          </a:p>
        </p:txBody>
      </p:sp>
      <p:sp>
        <p:nvSpPr>
          <p:cNvPr id="4" name="Slide Number Placeholder 17"/>
          <p:cNvSpPr>
            <a:spLocks noGrp="1"/>
          </p:cNvSpPr>
          <p:nvPr>
            <p:ph type="sldNum" sz="quarter" idx="12"/>
          </p:nvPr>
        </p:nvSpPr>
        <p:spPr/>
        <p:txBody>
          <a:bodyPr/>
          <a:lstStyle/>
          <a:p>
            <a:pPr>
              <a:defRPr/>
            </a:pPr>
            <a:fld id="{6CD33CB6-464E-4763-A635-00ACE7145835}"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effectLst/>
              </a:rPr>
              <a:t>What if ???	</a:t>
            </a:r>
          </a:p>
        </p:txBody>
      </p:sp>
      <p:sp>
        <p:nvSpPr>
          <p:cNvPr id="58371" name="Rectangle 3"/>
          <p:cNvSpPr>
            <a:spLocks noGrp="1"/>
          </p:cNvSpPr>
          <p:nvPr>
            <p:ph idx="1"/>
          </p:nvPr>
        </p:nvSpPr>
        <p:spPr/>
        <p:txBody>
          <a:bodyPr/>
          <a:lstStyle/>
          <a:p>
            <a:r>
              <a:rPr lang="en-US" smtClean="0"/>
              <a:t>You traveled outside the US and became sick with an infectious disease? What might happen and what are your options?</a:t>
            </a:r>
          </a:p>
          <a:p>
            <a:pPr lvl="1"/>
            <a:r>
              <a:rPr lang="en-US" smtClean="0"/>
              <a:t>What would public health officials say about your return to the US?</a:t>
            </a:r>
          </a:p>
          <a:p>
            <a:pPr lvl="2"/>
            <a:r>
              <a:rPr lang="en-US" smtClean="0"/>
              <a:t>You can’t return until you are considered “non-infectious”</a:t>
            </a:r>
          </a:p>
          <a:p>
            <a:pPr lvl="3"/>
            <a:r>
              <a:rPr lang="en-US" smtClean="0"/>
              <a:t>The US government will assist with proper care.</a:t>
            </a:r>
          </a:p>
        </p:txBody>
      </p:sp>
      <p:sp>
        <p:nvSpPr>
          <p:cNvPr id="4" name="Slide Number Placeholder 17"/>
          <p:cNvSpPr>
            <a:spLocks noGrp="1"/>
          </p:cNvSpPr>
          <p:nvPr>
            <p:ph type="sldNum" sz="quarter" idx="12"/>
          </p:nvPr>
        </p:nvSpPr>
        <p:spPr/>
        <p:txBody>
          <a:bodyPr/>
          <a:lstStyle/>
          <a:p>
            <a:pPr>
              <a:defRPr/>
            </a:pPr>
            <a:fld id="{C705C217-B661-44D5-983F-2C76BCD70358}"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noFill/>
        </p:spPr>
        <p:txBody>
          <a:bodyPr wrap="square" lIns="91440" tIns="45720" rIns="91440" bIns="45720" numCol="1" anchorCtr="0" compatLnSpc="1">
            <a:prstTxWarp prst="textNoShape">
              <a:avLst/>
            </a:prstTxWarp>
            <a:normAutofit fontScale="90000"/>
          </a:bodyPr>
          <a:lstStyle/>
          <a:p>
            <a:r>
              <a:rPr lang="en-US" smtClean="0">
                <a:effectLst/>
              </a:rPr>
              <a:t>Death– what if it happens??	</a:t>
            </a:r>
          </a:p>
        </p:txBody>
      </p:sp>
      <p:sp>
        <p:nvSpPr>
          <p:cNvPr id="59395" name="Rectangle 3"/>
          <p:cNvSpPr>
            <a:spLocks noGrp="1"/>
          </p:cNvSpPr>
          <p:nvPr>
            <p:ph idx="1"/>
          </p:nvPr>
        </p:nvSpPr>
        <p:spPr/>
        <p:txBody>
          <a:bodyPr>
            <a:normAutofit fontScale="92500" lnSpcReduction="20000"/>
          </a:bodyPr>
          <a:lstStyle/>
          <a:p>
            <a:r>
              <a:rPr lang="en-US" smtClean="0"/>
              <a:t>If a victim of a bioterrorism attack dies- who should be notified that it was due to a bioterrorism infectious agent?</a:t>
            </a:r>
          </a:p>
          <a:p>
            <a:pPr lvl="1"/>
            <a:r>
              <a:rPr lang="en-US" smtClean="0"/>
              <a:t>Funeral Director</a:t>
            </a:r>
          </a:p>
          <a:p>
            <a:pPr lvl="2"/>
            <a:r>
              <a:rPr lang="en-US" smtClean="0"/>
              <a:t>Why should he/she be told the cause of death?	</a:t>
            </a:r>
          </a:p>
          <a:p>
            <a:pPr lvl="3"/>
            <a:r>
              <a:rPr lang="en-US" smtClean="0"/>
              <a:t>To take special post-mortem precautions</a:t>
            </a:r>
          </a:p>
          <a:p>
            <a:pPr lvl="3"/>
            <a:endParaRPr lang="en-US" smtClean="0"/>
          </a:p>
          <a:p>
            <a:pPr lvl="3"/>
            <a:r>
              <a:rPr lang="en-US" smtClean="0"/>
              <a:t>What are special post mortem precautions?</a:t>
            </a:r>
          </a:p>
          <a:p>
            <a:pPr lvl="4"/>
            <a:r>
              <a:rPr lang="en-US" smtClean="0"/>
              <a:t>Personal protective equipment (PPE)</a:t>
            </a:r>
          </a:p>
          <a:p>
            <a:pPr lvl="4"/>
            <a:r>
              <a:rPr lang="en-US" smtClean="0"/>
              <a:t>Standard precautions: gloves, mask, eye protection</a:t>
            </a:r>
          </a:p>
          <a:p>
            <a:pPr lvl="4"/>
            <a:r>
              <a:rPr lang="en-US" smtClean="0"/>
              <a:t>Careful of splatter of blood and body fluids- wear a gown</a:t>
            </a:r>
          </a:p>
        </p:txBody>
      </p:sp>
      <p:sp>
        <p:nvSpPr>
          <p:cNvPr id="4" name="Slide Number Placeholder 17"/>
          <p:cNvSpPr>
            <a:spLocks noGrp="1"/>
          </p:cNvSpPr>
          <p:nvPr>
            <p:ph type="sldNum" sz="quarter" idx="12"/>
          </p:nvPr>
        </p:nvSpPr>
        <p:spPr/>
        <p:txBody>
          <a:bodyPr/>
          <a:lstStyle/>
          <a:p>
            <a:pPr>
              <a:defRPr/>
            </a:pPr>
            <a:fld id="{B627F2CC-CC76-4F49-9FED-33F8E8417701}" type="slidenum">
              <a:rPr lang="en-US"/>
              <a:pPr>
                <a:defRPr/>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lang="en-US"/>
          </a:p>
        </p:txBody>
      </p:sp>
      <p:sp>
        <p:nvSpPr>
          <p:cNvPr id="19457" name="Content Placeholder 1"/>
          <p:cNvSpPr>
            <a:spLocks noGrp="1"/>
          </p:cNvSpPr>
          <p:nvPr>
            <p:ph idx="1"/>
          </p:nvPr>
        </p:nvSpPr>
        <p:spPr/>
        <p:txBody>
          <a:bodyPr/>
          <a:lstStyle/>
          <a:p>
            <a:pPr eaLnBrk="1" hangingPunct="1"/>
            <a:r>
              <a:rPr lang="en-US" dirty="0" smtClean="0"/>
              <a:t>Biological weapons used in bioterrorism are living microorganisms that can kill or incapacitate such as:</a:t>
            </a:r>
          </a:p>
          <a:p>
            <a:pPr eaLnBrk="1" hangingPunct="1"/>
            <a:endParaRPr lang="en-US" dirty="0" smtClean="0"/>
          </a:p>
          <a:p>
            <a:pPr eaLnBrk="1" hangingPunct="1"/>
            <a:r>
              <a:rPr lang="en-US" dirty="0" smtClean="0"/>
              <a:t> bacteria</a:t>
            </a:r>
          </a:p>
          <a:p>
            <a:pPr eaLnBrk="1" hangingPunct="1"/>
            <a:r>
              <a:rPr lang="en-US" dirty="0" smtClean="0"/>
              <a:t> viruses</a:t>
            </a:r>
          </a:p>
          <a:p>
            <a:pPr eaLnBrk="1" hangingPunct="1"/>
            <a:r>
              <a:rPr lang="en-US" dirty="0" smtClean="0"/>
              <a:t> fungi</a:t>
            </a:r>
          </a:p>
          <a:p>
            <a:pPr eaLnBrk="1" hangingPunct="1"/>
            <a:endParaRPr lang="en-US" dirty="0" smtClean="0"/>
          </a:p>
        </p:txBody>
      </p:sp>
      <p:sp>
        <p:nvSpPr>
          <p:cNvPr id="5" name="Slide Number Placeholder 17"/>
          <p:cNvSpPr>
            <a:spLocks noGrp="1"/>
          </p:cNvSpPr>
          <p:nvPr>
            <p:ph type="sldNum" sz="quarter" idx="12"/>
          </p:nvPr>
        </p:nvSpPr>
        <p:spPr/>
        <p:txBody>
          <a:bodyPr/>
          <a:lstStyle/>
          <a:p>
            <a:pPr>
              <a:defRPr/>
            </a:pPr>
            <a:fld id="{C39A2F8A-3B22-42AA-A084-96126B4E2D67}" type="slidenum">
              <a:rPr lang="en-US"/>
              <a:pPr>
                <a:defRPr/>
              </a:pPr>
              <a:t>3</a:t>
            </a:fld>
            <a:endParaRPr lang="en-US"/>
          </a:p>
        </p:txBody>
      </p:sp>
      <p:pic>
        <p:nvPicPr>
          <p:cNvPr id="2" name="Picture 1"/>
          <p:cNvPicPr>
            <a:picLocks noChangeAspect="1"/>
          </p:cNvPicPr>
          <p:nvPr/>
        </p:nvPicPr>
        <p:blipFill>
          <a:blip r:embed="rId3"/>
          <a:stretch>
            <a:fillRect/>
          </a:stretch>
        </p:blipFill>
        <p:spPr>
          <a:xfrm>
            <a:off x="3093887" y="3621431"/>
            <a:ext cx="2676525" cy="2676525"/>
          </a:xfrm>
          <a:prstGeom prst="rect">
            <a:avLst/>
          </a:prstGeom>
        </p:spPr>
      </p:pic>
      <p:pic>
        <p:nvPicPr>
          <p:cNvPr id="4" name="Picture 3"/>
          <p:cNvPicPr>
            <a:picLocks noChangeAspect="1"/>
          </p:cNvPicPr>
          <p:nvPr/>
        </p:nvPicPr>
        <p:blipFill>
          <a:blip r:embed="rId4"/>
          <a:stretch>
            <a:fillRect/>
          </a:stretch>
        </p:blipFill>
        <p:spPr>
          <a:xfrm>
            <a:off x="5770412" y="3621430"/>
            <a:ext cx="2297822" cy="26765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lang="en-US"/>
          </a:p>
        </p:txBody>
      </p:sp>
      <p:sp>
        <p:nvSpPr>
          <p:cNvPr id="21505" name="Content Placeholder 1"/>
          <p:cNvSpPr>
            <a:spLocks noGrp="1"/>
          </p:cNvSpPr>
          <p:nvPr>
            <p:ph idx="1"/>
          </p:nvPr>
        </p:nvSpPr>
        <p:spPr/>
        <p:txBody>
          <a:bodyPr/>
          <a:lstStyle/>
          <a:p>
            <a:pPr eaLnBrk="1" hangingPunct="1"/>
            <a:r>
              <a:rPr lang="en-US" smtClean="0"/>
              <a:t>Health care facilities may be the initial site of recognition and response to bioterrorism activity.  Because of this, the names and telephone numbers for internal and external departments or agencies that need to be contacted should be kept by each facility in its bioterrorism readiness plan.</a:t>
            </a:r>
          </a:p>
          <a:p>
            <a:pPr eaLnBrk="1" hangingPunct="1"/>
            <a:endParaRPr lang="en-US" smtClean="0"/>
          </a:p>
        </p:txBody>
      </p:sp>
      <p:sp>
        <p:nvSpPr>
          <p:cNvPr id="4" name="Slide Number Placeholder 17"/>
          <p:cNvSpPr>
            <a:spLocks noGrp="1"/>
          </p:cNvSpPr>
          <p:nvPr>
            <p:ph type="sldNum" sz="quarter" idx="12"/>
          </p:nvPr>
        </p:nvSpPr>
        <p:spPr/>
        <p:txBody>
          <a:bodyPr/>
          <a:lstStyle/>
          <a:p>
            <a:pPr>
              <a:defRPr/>
            </a:pPr>
            <a:fld id="{F7BA2065-4520-4F70-9BFE-67BECB608AFA}"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662405" y="3924300"/>
            <a:ext cx="2066925" cy="2209800"/>
          </a:xfrm>
          <a:prstGeom prst="rect">
            <a:avLst/>
          </a:prstGeom>
        </p:spPr>
      </p:pic>
      <p:sp>
        <p:nvSpPr>
          <p:cNvPr id="3" name="Title 2"/>
          <p:cNvSpPr>
            <a:spLocks noGrp="1"/>
          </p:cNvSpPr>
          <p:nvPr>
            <p:ph type="title"/>
          </p:nvPr>
        </p:nvSpPr>
        <p:spPr/>
        <p:txBody>
          <a:bodyPr>
            <a:normAutofit fontScale="90000"/>
          </a:bodyPr>
          <a:lstStyle/>
          <a:p>
            <a:pPr eaLnBrk="1" fontAlgn="auto" hangingPunct="1">
              <a:spcAft>
                <a:spcPts val="0"/>
              </a:spcAft>
              <a:defRPr/>
            </a:pPr>
            <a:r>
              <a:rPr lang="en-US" sz="2200" dirty="0" smtClean="0"/>
              <a:t/>
            </a:r>
            <a:br>
              <a:rPr lang="en-US" sz="2200" dirty="0" smtClean="0"/>
            </a:br>
            <a:r>
              <a:rPr lang="en-US" sz="4000" dirty="0" smtClean="0"/>
              <a:t>Response to bioterrorism agents:</a:t>
            </a:r>
            <a:br>
              <a:rPr lang="en-US" sz="4000" dirty="0" smtClean="0"/>
            </a:br>
            <a:r>
              <a:rPr lang="en-US" sz="2200" dirty="0" smtClean="0"/>
              <a:t/>
            </a:r>
            <a:br>
              <a:rPr lang="en-US" sz="2200" dirty="0" smtClean="0"/>
            </a:br>
            <a:endParaRPr lang="en-US" sz="2200" dirty="0"/>
          </a:p>
        </p:txBody>
      </p:sp>
      <p:sp>
        <p:nvSpPr>
          <p:cNvPr id="23553" name="Content Placeholder 1"/>
          <p:cNvSpPr>
            <a:spLocks noGrp="1"/>
          </p:cNvSpPr>
          <p:nvPr>
            <p:ph idx="1"/>
          </p:nvPr>
        </p:nvSpPr>
        <p:spPr>
          <a:xfrm>
            <a:off x="546183" y="1935162"/>
            <a:ext cx="6777317" cy="3508977"/>
          </a:xfrm>
        </p:spPr>
        <p:txBody>
          <a:bodyPr>
            <a:normAutofit fontScale="92500"/>
          </a:bodyPr>
          <a:lstStyle/>
          <a:p>
            <a:pPr eaLnBrk="1" hangingPunct="1"/>
            <a:r>
              <a:rPr lang="en-US" sz="2800" dirty="0" smtClean="0"/>
              <a:t>Response to bioterrorism agents:</a:t>
            </a:r>
            <a:endParaRPr lang="en-US" sz="1400" dirty="0" smtClean="0"/>
          </a:p>
          <a:p>
            <a:pPr eaLnBrk="1" hangingPunct="1"/>
            <a:r>
              <a:rPr lang="en-US" sz="2800" dirty="0" smtClean="0"/>
              <a:t>Internal reporting requirements (within a facility):</a:t>
            </a:r>
            <a:endParaRPr lang="en-US" sz="1400" dirty="0" smtClean="0"/>
          </a:p>
          <a:p>
            <a:pPr lvl="1" eaLnBrk="1" hangingPunct="1"/>
            <a:r>
              <a:rPr lang="en-US" sz="2400" dirty="0" smtClean="0"/>
              <a:t>Infection control personnel</a:t>
            </a:r>
            <a:endParaRPr lang="en-US" sz="1400" dirty="0" smtClean="0"/>
          </a:p>
          <a:p>
            <a:pPr lvl="1" eaLnBrk="1" hangingPunct="1"/>
            <a:r>
              <a:rPr lang="en-US" sz="2400" dirty="0" smtClean="0"/>
              <a:t>Epidemiologist (local and state)</a:t>
            </a:r>
            <a:endParaRPr lang="en-US" sz="1400" dirty="0" smtClean="0"/>
          </a:p>
          <a:p>
            <a:pPr lvl="1" eaLnBrk="1" hangingPunct="1"/>
            <a:r>
              <a:rPr lang="en-US" sz="2400" dirty="0" smtClean="0"/>
              <a:t>Administration (health care facility and health department)</a:t>
            </a:r>
            <a:endParaRPr lang="en-US" sz="1400" dirty="0" smtClean="0"/>
          </a:p>
          <a:p>
            <a:pPr lvl="1" eaLnBrk="1" hangingPunct="1"/>
            <a:r>
              <a:rPr lang="en-US" sz="2400" dirty="0" smtClean="0"/>
              <a:t>Office of public affairs in the health facility</a:t>
            </a:r>
            <a:endParaRPr lang="en-US" sz="1400" dirty="0" smtClean="0"/>
          </a:p>
          <a:p>
            <a:pPr eaLnBrk="1" hangingPunct="1"/>
            <a:endParaRPr lang="en-US" dirty="0" smtClean="0"/>
          </a:p>
        </p:txBody>
      </p:sp>
      <p:sp>
        <p:nvSpPr>
          <p:cNvPr id="6" name="Slide Number Placeholder 17"/>
          <p:cNvSpPr>
            <a:spLocks noGrp="1"/>
          </p:cNvSpPr>
          <p:nvPr>
            <p:ph type="sldNum" sz="quarter" idx="12"/>
          </p:nvPr>
        </p:nvSpPr>
        <p:spPr/>
        <p:txBody>
          <a:bodyPr/>
          <a:lstStyle/>
          <a:p>
            <a:pPr>
              <a:defRPr/>
            </a:pPr>
            <a:fld id="{8015118F-E0B4-4EE9-94A1-46903282D109}" type="slidenum">
              <a:rPr lang="en-US"/>
              <a:pPr>
                <a:defRPr/>
              </a:pPr>
              <a:t>5</a:t>
            </a:fld>
            <a:endParaRPr lang="en-US"/>
          </a:p>
        </p:txBody>
      </p:sp>
      <p:pic>
        <p:nvPicPr>
          <p:cNvPr id="23555" name="Picture 2" descr="http://dhs.wi.gov/ems/EMSsection/docsm.jpg"/>
          <p:cNvPicPr>
            <a:picLocks noChangeAspect="1" noChangeArrowheads="1"/>
          </p:cNvPicPr>
          <p:nvPr/>
        </p:nvPicPr>
        <p:blipFill>
          <a:blip r:embed="rId4" cstate="print"/>
          <a:srcRect/>
          <a:stretch>
            <a:fillRect/>
          </a:stretch>
        </p:blipFill>
        <p:spPr bwMode="auto">
          <a:xfrm>
            <a:off x="0" y="5029200"/>
            <a:ext cx="1098550" cy="1828800"/>
          </a:xfrm>
          <a:prstGeom prst="rect">
            <a:avLst/>
          </a:prstGeom>
          <a:noFill/>
          <a:ln w="9525">
            <a:noFill/>
            <a:miter lim="800000"/>
            <a:headEnd/>
            <a:tailEnd/>
          </a:ln>
        </p:spPr>
      </p:pic>
      <p:pic>
        <p:nvPicPr>
          <p:cNvPr id="23556" name="Picture 6" descr="http://health.vctx.org/HealthDepartment%5Ccaduceus.gif"/>
          <p:cNvPicPr>
            <a:picLocks noChangeAspect="1" noChangeArrowheads="1"/>
          </p:cNvPicPr>
          <p:nvPr/>
        </p:nvPicPr>
        <p:blipFill>
          <a:blip r:embed="rId5" cstate="print"/>
          <a:srcRect/>
          <a:stretch>
            <a:fillRect/>
          </a:stretch>
        </p:blipFill>
        <p:spPr bwMode="auto">
          <a:xfrm>
            <a:off x="7050087" y="1219200"/>
            <a:ext cx="1444625" cy="1431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External Contacts(outside of facility)</a:t>
            </a:r>
            <a:endParaRPr lang="en-US" dirty="0"/>
          </a:p>
        </p:txBody>
      </p:sp>
      <p:sp>
        <p:nvSpPr>
          <p:cNvPr id="25601" name="Content Placeholder 1"/>
          <p:cNvSpPr>
            <a:spLocks noGrp="1"/>
          </p:cNvSpPr>
          <p:nvPr>
            <p:ph idx="1"/>
          </p:nvPr>
        </p:nvSpPr>
        <p:spPr/>
        <p:txBody>
          <a:bodyPr/>
          <a:lstStyle/>
          <a:p>
            <a:pPr lvl="1" eaLnBrk="1" hangingPunct="1"/>
            <a:r>
              <a:rPr lang="en-US" sz="2400" smtClean="0"/>
              <a:t>Local health department</a:t>
            </a:r>
            <a:endParaRPr lang="en-US" sz="1400" smtClean="0"/>
          </a:p>
          <a:p>
            <a:pPr lvl="1" eaLnBrk="1" hangingPunct="1"/>
            <a:r>
              <a:rPr lang="en-US" sz="2400" smtClean="0"/>
              <a:t>State Health Department</a:t>
            </a:r>
            <a:endParaRPr lang="en-US" sz="1400" smtClean="0"/>
          </a:p>
          <a:p>
            <a:pPr lvl="1" eaLnBrk="1" hangingPunct="1"/>
            <a:r>
              <a:rPr lang="en-US" sz="2400" smtClean="0"/>
              <a:t>FBI       Federal Bureau of Investigation</a:t>
            </a:r>
            <a:endParaRPr lang="en-US" sz="1400" smtClean="0"/>
          </a:p>
          <a:p>
            <a:pPr lvl="1" eaLnBrk="1" hangingPunct="1"/>
            <a:r>
              <a:rPr lang="en-US" sz="2400" smtClean="0"/>
              <a:t>CDC    Centers for Disease Control</a:t>
            </a:r>
            <a:endParaRPr lang="en-US" sz="1400" smtClean="0"/>
          </a:p>
          <a:p>
            <a:pPr lvl="1" eaLnBrk="1" hangingPunct="1"/>
            <a:r>
              <a:rPr lang="en-US" sz="2400" smtClean="0"/>
              <a:t>Local police</a:t>
            </a:r>
            <a:endParaRPr lang="en-US" sz="1400" smtClean="0"/>
          </a:p>
          <a:p>
            <a:pPr lvl="1" eaLnBrk="1" hangingPunct="1"/>
            <a:r>
              <a:rPr lang="en-US" sz="2400" smtClean="0"/>
              <a:t>EMS  Emergency Medical Services</a:t>
            </a:r>
            <a:endParaRPr lang="en-US" sz="1400" smtClean="0"/>
          </a:p>
          <a:p>
            <a:pPr eaLnBrk="1" hangingPunct="1"/>
            <a:endParaRPr lang="en-US" smtClean="0"/>
          </a:p>
        </p:txBody>
      </p:sp>
      <p:sp>
        <p:nvSpPr>
          <p:cNvPr id="6" name="Slide Number Placeholder 17"/>
          <p:cNvSpPr>
            <a:spLocks noGrp="1"/>
          </p:cNvSpPr>
          <p:nvPr>
            <p:ph type="sldNum" sz="quarter" idx="12"/>
          </p:nvPr>
        </p:nvSpPr>
        <p:spPr/>
        <p:txBody>
          <a:bodyPr/>
          <a:lstStyle/>
          <a:p>
            <a:pPr>
              <a:defRPr/>
            </a:pPr>
            <a:fld id="{2B7B9519-D8C9-4F1D-9708-EED04FAEDE17}" type="slidenum">
              <a:rPr lang="en-US"/>
              <a:pPr>
                <a:defRPr/>
              </a:pPr>
              <a:t>6</a:t>
            </a:fld>
            <a:endParaRPr lang="en-US"/>
          </a:p>
        </p:txBody>
      </p:sp>
      <p:pic>
        <p:nvPicPr>
          <p:cNvPr id="25603" name="Picture 2" descr="http://www.cabarruscounty.us/ems/media/EMS3.gif"/>
          <p:cNvPicPr>
            <a:picLocks noChangeAspect="1" noChangeArrowheads="1"/>
          </p:cNvPicPr>
          <p:nvPr/>
        </p:nvPicPr>
        <p:blipFill>
          <a:blip r:embed="rId3" cstate="print"/>
          <a:srcRect/>
          <a:stretch>
            <a:fillRect/>
          </a:stretch>
        </p:blipFill>
        <p:spPr bwMode="auto">
          <a:xfrm>
            <a:off x="0" y="5346096"/>
            <a:ext cx="2438400" cy="1511904"/>
          </a:xfrm>
          <a:prstGeom prst="rect">
            <a:avLst/>
          </a:prstGeom>
          <a:noFill/>
          <a:ln w="9525">
            <a:noFill/>
            <a:miter lim="800000"/>
            <a:headEnd/>
            <a:tailEnd/>
          </a:ln>
        </p:spPr>
      </p:pic>
      <p:pic>
        <p:nvPicPr>
          <p:cNvPr id="25604" name="Picture 4" descr="http://api.ning.com/files/CZS-s0LyGD4b0FF-zzEhUnKM0vJAWCQ7K2QgK0h8EdcE0idTJsflT0gjvI8K4TSm5MUZCWm6vRlTlqavponfqJ9CmE8B7fjU/LawEnforcement.jpg"/>
          <p:cNvPicPr>
            <a:picLocks noChangeAspect="1" noChangeArrowheads="1"/>
          </p:cNvPicPr>
          <p:nvPr/>
        </p:nvPicPr>
        <p:blipFill>
          <a:blip r:embed="rId4" cstate="print"/>
          <a:srcRect/>
          <a:stretch>
            <a:fillRect/>
          </a:stretch>
        </p:blipFill>
        <p:spPr bwMode="auto">
          <a:xfrm>
            <a:off x="7315200" y="5356981"/>
            <a:ext cx="1828800" cy="1490133"/>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5562600" y="1599164"/>
            <a:ext cx="3581400" cy="1676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What would these agencies do?</a:t>
            </a:r>
            <a:endParaRPr lang="en-US" dirty="0"/>
          </a:p>
        </p:txBody>
      </p:sp>
      <p:sp>
        <p:nvSpPr>
          <p:cNvPr id="27649" name="Content Placeholder 1"/>
          <p:cNvSpPr>
            <a:spLocks noGrp="1"/>
          </p:cNvSpPr>
          <p:nvPr>
            <p:ph idx="1"/>
          </p:nvPr>
        </p:nvSpPr>
        <p:spPr/>
        <p:txBody>
          <a:bodyPr>
            <a:normAutofit fontScale="92500" lnSpcReduction="10000"/>
          </a:bodyPr>
          <a:lstStyle/>
          <a:p>
            <a:pPr eaLnBrk="1" hangingPunct="1"/>
            <a:r>
              <a:rPr lang="en-US" smtClean="0"/>
              <a:t>Determine who needs immediate medical attention.  (TRIAGE)</a:t>
            </a:r>
          </a:p>
          <a:p>
            <a:pPr eaLnBrk="1" hangingPunct="1"/>
            <a:r>
              <a:rPr lang="en-US" smtClean="0"/>
              <a:t>Determine who is capable of staying and being treated at home.</a:t>
            </a:r>
          </a:p>
          <a:p>
            <a:pPr eaLnBrk="1" hangingPunct="1"/>
            <a:r>
              <a:rPr lang="en-US" smtClean="0"/>
              <a:t>Teach victims at home to follow standard precautions such as hand washing, cleaning  and barrier precautions. ( example wearing masks to prevent transmission)</a:t>
            </a:r>
          </a:p>
          <a:p>
            <a:pPr eaLnBrk="1" hangingPunct="1"/>
            <a:r>
              <a:rPr lang="en-US" smtClean="0"/>
              <a:t>Monitor the population for effects.</a:t>
            </a:r>
          </a:p>
          <a:p>
            <a:pPr eaLnBrk="1" hangingPunct="1"/>
            <a:r>
              <a:rPr lang="en-US" smtClean="0"/>
              <a:t>Possible immunization.</a:t>
            </a:r>
          </a:p>
        </p:txBody>
      </p:sp>
      <p:sp>
        <p:nvSpPr>
          <p:cNvPr id="4" name="Slide Number Placeholder 17"/>
          <p:cNvSpPr>
            <a:spLocks noGrp="1"/>
          </p:cNvSpPr>
          <p:nvPr>
            <p:ph type="sldNum" sz="quarter" idx="12"/>
          </p:nvPr>
        </p:nvSpPr>
        <p:spPr/>
        <p:txBody>
          <a:bodyPr/>
          <a:lstStyle/>
          <a:p>
            <a:pPr>
              <a:defRPr/>
            </a:pPr>
            <a:fld id="{E9E7A01B-8C3E-48E6-ACA2-AD23BE9493EA}"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Biological Agents that may be used in terrorist acts include:</a:t>
            </a:r>
            <a:endParaRPr lang="en-US" dirty="0"/>
          </a:p>
        </p:txBody>
      </p:sp>
      <p:sp>
        <p:nvSpPr>
          <p:cNvPr id="2" name="Content Placeholder 1"/>
          <p:cNvSpPr>
            <a:spLocks noGrp="1"/>
          </p:cNvSpPr>
          <p:nvPr>
            <p:ph idx="1"/>
          </p:nvPr>
        </p:nvSpPr>
        <p:spPr>
          <a:xfrm>
            <a:off x="304800" y="1371600"/>
            <a:ext cx="8229600" cy="4525963"/>
          </a:xfrm>
        </p:spPr>
        <p:txBody>
          <a:bodyPr>
            <a:normAutofit lnSpcReduction="10000"/>
          </a:bodyPr>
          <a:lstStyle/>
          <a:p>
            <a:pPr marL="621792" lvl="1" eaLnBrk="1" fontAlgn="auto" hangingPunct="1">
              <a:spcBef>
                <a:spcPts val="324"/>
              </a:spcBef>
              <a:spcAft>
                <a:spcPts val="0"/>
              </a:spcAft>
              <a:buFont typeface="Verdana"/>
              <a:buNone/>
              <a:defRPr/>
            </a:pPr>
            <a:endParaRPr lang="en-US" sz="3200" dirty="0" smtClean="0"/>
          </a:p>
          <a:p>
            <a:pPr marL="621792" lvl="1" eaLnBrk="1" fontAlgn="auto" hangingPunct="1">
              <a:spcBef>
                <a:spcPts val="324"/>
              </a:spcBef>
              <a:spcAft>
                <a:spcPts val="0"/>
              </a:spcAft>
              <a:buFont typeface="Verdana"/>
              <a:buNone/>
              <a:defRPr/>
            </a:pPr>
            <a:endParaRPr lang="en-US" sz="3200" dirty="0" smtClean="0"/>
          </a:p>
          <a:p>
            <a:pPr marL="804672" lvl="1" indent="-457200">
              <a:spcBef>
                <a:spcPts val="324"/>
              </a:spcBef>
              <a:defRPr/>
            </a:pPr>
            <a:r>
              <a:rPr lang="en-US" sz="3200" dirty="0" smtClean="0"/>
              <a:t>Bacterial- Anthrax and Plague</a:t>
            </a:r>
          </a:p>
          <a:p>
            <a:pPr marL="804672" lvl="1" indent="-457200">
              <a:spcBef>
                <a:spcPts val="324"/>
              </a:spcBef>
              <a:defRPr/>
            </a:pPr>
            <a:r>
              <a:rPr lang="en-US" sz="3200" dirty="0" smtClean="0"/>
              <a:t>Viral- Small Pox</a:t>
            </a:r>
          </a:p>
          <a:p>
            <a:pPr marL="804672" lvl="1" indent="-457200">
              <a:spcBef>
                <a:spcPts val="324"/>
              </a:spcBef>
              <a:defRPr/>
            </a:pPr>
            <a:r>
              <a:rPr lang="en-US" sz="3200" dirty="0" smtClean="0"/>
              <a:t>Toxins- Botulism and Ricin</a:t>
            </a:r>
          </a:p>
          <a:p>
            <a:pPr marL="365760" indent="-256032" eaLnBrk="1" fontAlgn="auto" hangingPunct="1">
              <a:spcAft>
                <a:spcPts val="0"/>
              </a:spcAft>
              <a:buFont typeface="Wingdings 3"/>
              <a:buNone/>
              <a:defRPr/>
            </a:pPr>
            <a:r>
              <a:rPr lang="en-US" sz="3200" dirty="0" smtClean="0"/>
              <a:t> </a:t>
            </a:r>
          </a:p>
          <a:p>
            <a:pPr marL="365760" indent="-256032" eaLnBrk="1" fontAlgn="auto" hangingPunct="1">
              <a:spcAft>
                <a:spcPts val="0"/>
              </a:spcAft>
              <a:buFont typeface="Wingdings 3"/>
              <a:buNone/>
              <a:defRPr/>
            </a:pPr>
            <a:r>
              <a:rPr lang="en-US" sz="2800" dirty="0" smtClean="0"/>
              <a:t> </a:t>
            </a:r>
            <a:endParaRPr lang="en-US" sz="1400" dirty="0" smtClean="0"/>
          </a:p>
          <a:p>
            <a:pPr marL="365760" indent="-256032" eaLnBrk="1" fontAlgn="auto" hangingPunct="1">
              <a:spcAft>
                <a:spcPts val="0"/>
              </a:spcAft>
              <a:buFont typeface="Wingdings 3"/>
              <a:buNone/>
              <a:defRPr/>
            </a:pPr>
            <a:r>
              <a:rPr lang="en-US" sz="2800" dirty="0" smtClean="0"/>
              <a:t> </a:t>
            </a:r>
            <a:endParaRPr lang="en-US" sz="1400" dirty="0" smtClean="0"/>
          </a:p>
          <a:p>
            <a:pPr marL="365760" indent="-256032" eaLnBrk="1" fontAlgn="auto" hangingPunct="1">
              <a:spcAft>
                <a:spcPts val="0"/>
              </a:spcAft>
              <a:buFont typeface="Wingdings 3"/>
              <a:buNone/>
              <a:defRPr/>
            </a:pPr>
            <a:r>
              <a:rPr lang="en-US" sz="2800" dirty="0" smtClean="0"/>
              <a:t> </a:t>
            </a:r>
            <a:endParaRPr lang="en-US" sz="1400" dirty="0" smtClean="0"/>
          </a:p>
          <a:p>
            <a:pPr marL="365760" indent="-256032" eaLnBrk="1" fontAlgn="auto" hangingPunct="1">
              <a:spcAft>
                <a:spcPts val="0"/>
              </a:spcAft>
              <a:buFont typeface="Wingdings 3"/>
              <a:buChar char=""/>
              <a:defRPr/>
            </a:pPr>
            <a:endParaRPr lang="en-US" dirty="0"/>
          </a:p>
        </p:txBody>
      </p:sp>
      <p:sp>
        <p:nvSpPr>
          <p:cNvPr id="5" name="Slide Number Placeholder 17"/>
          <p:cNvSpPr>
            <a:spLocks noGrp="1"/>
          </p:cNvSpPr>
          <p:nvPr>
            <p:ph type="sldNum" sz="quarter" idx="12"/>
          </p:nvPr>
        </p:nvSpPr>
        <p:spPr/>
        <p:txBody>
          <a:bodyPr/>
          <a:lstStyle/>
          <a:p>
            <a:pPr>
              <a:defRPr/>
            </a:pPr>
            <a:fld id="{008E3E46-6092-44A8-A7BB-1D1366B295AE}" type="slidenum">
              <a:rPr lang="en-US"/>
              <a:pPr>
                <a:defRPr/>
              </a:pPr>
              <a:t>8</a:t>
            </a:fld>
            <a:endParaRPr lang="en-US"/>
          </a:p>
        </p:txBody>
      </p:sp>
      <p:pic>
        <p:nvPicPr>
          <p:cNvPr id="29699" name="Picture 2" descr="http://i.telegraph.co.uk/telegraph/multimedia/archive/01405/gas-masks_1405303i.jpg"/>
          <p:cNvPicPr>
            <a:picLocks noChangeAspect="1" noChangeArrowheads="1"/>
          </p:cNvPicPr>
          <p:nvPr/>
        </p:nvPicPr>
        <p:blipFill>
          <a:blip r:embed="rId3" cstate="print"/>
          <a:srcRect/>
          <a:stretch>
            <a:fillRect/>
          </a:stretch>
        </p:blipFill>
        <p:spPr bwMode="auto">
          <a:xfrm>
            <a:off x="1981200" y="3962400"/>
            <a:ext cx="53721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8077200" cy="1143000"/>
          </a:xfrm>
        </p:spPr>
        <p:txBody>
          <a:bodyPr>
            <a:normAutofit fontScale="90000"/>
          </a:bodyPr>
          <a:lstStyle/>
          <a:p>
            <a:pPr eaLnBrk="1" fontAlgn="auto" hangingPunct="1">
              <a:spcAft>
                <a:spcPts val="0"/>
              </a:spcAft>
              <a:defRPr/>
            </a:pPr>
            <a:r>
              <a:rPr lang="en-US" dirty="0" smtClean="0"/>
              <a:t>Anthrax </a:t>
            </a:r>
            <a:br>
              <a:rPr lang="en-US" dirty="0" smtClean="0"/>
            </a:br>
            <a:endParaRPr lang="en-US" dirty="0"/>
          </a:p>
        </p:txBody>
      </p:sp>
      <p:sp>
        <p:nvSpPr>
          <p:cNvPr id="31745" name="Content Placeholder 1"/>
          <p:cNvSpPr>
            <a:spLocks noGrp="1"/>
          </p:cNvSpPr>
          <p:nvPr>
            <p:ph idx="1"/>
          </p:nvPr>
        </p:nvSpPr>
        <p:spPr>
          <a:xfrm>
            <a:off x="457200" y="1676400"/>
            <a:ext cx="8229600" cy="6172200"/>
          </a:xfrm>
        </p:spPr>
        <p:txBody>
          <a:bodyPr/>
          <a:lstStyle/>
          <a:p>
            <a:pPr eaLnBrk="1" hangingPunct="1"/>
            <a:r>
              <a:rPr lang="en-US" b="1" dirty="0" smtClean="0"/>
              <a:t>Bacterial---Acute infectious disease caused by bacillus </a:t>
            </a:r>
            <a:r>
              <a:rPr lang="en-US" b="1" dirty="0" err="1" smtClean="0"/>
              <a:t>anthracis</a:t>
            </a:r>
            <a:r>
              <a:rPr lang="en-US" b="1" dirty="0" smtClean="0"/>
              <a:t>.</a:t>
            </a:r>
          </a:p>
          <a:p>
            <a:pPr eaLnBrk="1" hangingPunct="1"/>
            <a:r>
              <a:rPr lang="en-US" b="1" dirty="0" smtClean="0"/>
              <a:t>Sent through the mail to federal agencies in 2001.</a:t>
            </a:r>
          </a:p>
          <a:p>
            <a:pPr eaLnBrk="1" hangingPunct="1"/>
            <a:r>
              <a:rPr lang="en-US" b="1" dirty="0" smtClean="0"/>
              <a:t>Why considered a bioterrorism act? 	</a:t>
            </a:r>
          </a:p>
          <a:p>
            <a:pPr marL="742950" lvl="1" indent="-285750" eaLnBrk="1" hangingPunct="1"/>
            <a:r>
              <a:rPr lang="en-US" b="1" dirty="0" smtClean="0"/>
              <a:t>As few as 1-3 spores of anthrax may cause an infection and it has a high fatality rate</a:t>
            </a:r>
          </a:p>
          <a:p>
            <a:pPr eaLnBrk="1" hangingPunct="1"/>
            <a:r>
              <a:rPr lang="en-US" u="sng" dirty="0" smtClean="0"/>
              <a:t>Modes of transmission</a:t>
            </a:r>
            <a:r>
              <a:rPr lang="en-US" dirty="0" smtClean="0"/>
              <a:t>:</a:t>
            </a:r>
          </a:p>
          <a:p>
            <a:pPr eaLnBrk="1" hangingPunct="1"/>
            <a:r>
              <a:rPr lang="en-US" dirty="0" smtClean="0"/>
              <a:t> Inhalation of spores –attacks the lungs</a:t>
            </a:r>
          </a:p>
          <a:p>
            <a:pPr eaLnBrk="1" hangingPunct="1"/>
            <a:r>
              <a:rPr lang="en-US" dirty="0" smtClean="0"/>
              <a:t>Skin contact – skin and wound infection</a:t>
            </a:r>
          </a:p>
          <a:p>
            <a:pPr eaLnBrk="1" hangingPunct="1"/>
            <a:r>
              <a:rPr lang="en-US" dirty="0" smtClean="0"/>
              <a:t>Ingestion of contaminated food – digestive tract</a:t>
            </a:r>
          </a:p>
          <a:p>
            <a:pPr eaLnBrk="1" hangingPunct="1">
              <a:buFont typeface="Wingdings 3" pitchFamily="18" charset="2"/>
              <a:buNone/>
            </a:pPr>
            <a:endParaRPr lang="en-US" dirty="0" smtClean="0"/>
          </a:p>
          <a:p>
            <a:pPr eaLnBrk="1" hangingPunct="1">
              <a:buFont typeface="Wingdings 3" pitchFamily="18" charset="2"/>
              <a:buNone/>
            </a:pPr>
            <a:endParaRPr lang="en-US" b="1" dirty="0" smtClean="0"/>
          </a:p>
          <a:p>
            <a:pPr eaLnBrk="1" hangingPunct="1">
              <a:buFont typeface="Wingdings 3" pitchFamily="18" charset="2"/>
              <a:buNone/>
            </a:pPr>
            <a:r>
              <a:rPr lang="en-US" dirty="0" smtClean="0"/>
              <a:t> </a:t>
            </a:r>
          </a:p>
        </p:txBody>
      </p:sp>
      <p:sp>
        <p:nvSpPr>
          <p:cNvPr id="4" name="Slide Number Placeholder 17"/>
          <p:cNvSpPr>
            <a:spLocks noGrp="1"/>
          </p:cNvSpPr>
          <p:nvPr>
            <p:ph type="sldNum" sz="quarter" idx="12"/>
          </p:nvPr>
        </p:nvSpPr>
        <p:spPr/>
        <p:txBody>
          <a:bodyPr/>
          <a:lstStyle/>
          <a:p>
            <a:pPr>
              <a:defRPr/>
            </a:pPr>
            <a:fld id="{ADADFA5F-3A4C-4D2C-839F-F08E23AA46B3}"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402</TotalTime>
  <Words>723</Words>
  <Application>Microsoft Office PowerPoint</Application>
  <PresentationFormat>On-screen Show (4:3)</PresentationFormat>
  <Paragraphs>176</Paragraphs>
  <Slides>23</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Century Gothic</vt:lpstr>
      <vt:lpstr>Lucida Sans Unicode</vt:lpstr>
      <vt:lpstr>Times New Roman</vt:lpstr>
      <vt:lpstr>Verdana</vt:lpstr>
      <vt:lpstr>Wingdings 2</vt:lpstr>
      <vt:lpstr>Wingdings 3</vt:lpstr>
      <vt:lpstr>Austin</vt:lpstr>
      <vt:lpstr>Bioterrorism</vt:lpstr>
      <vt:lpstr>Bioterrorism </vt:lpstr>
      <vt:lpstr>PowerPoint Presentation</vt:lpstr>
      <vt:lpstr>PowerPoint Presentation</vt:lpstr>
      <vt:lpstr> Response to bioterrorism agents:  </vt:lpstr>
      <vt:lpstr>External Contacts(outside of facility)</vt:lpstr>
      <vt:lpstr>What would these agencies do?</vt:lpstr>
      <vt:lpstr>Biological Agents that may be used in terrorist acts include:</vt:lpstr>
      <vt:lpstr>Anthrax  </vt:lpstr>
      <vt:lpstr>Prognosis: (outcome) </vt:lpstr>
      <vt:lpstr>Plague-- Bacterial</vt:lpstr>
      <vt:lpstr>Botulism </vt:lpstr>
      <vt:lpstr>Ricin –Potent protein toxin</vt:lpstr>
      <vt:lpstr>Small Pox</vt:lpstr>
      <vt:lpstr>PowerPoint Presentation</vt:lpstr>
      <vt:lpstr>PowerPoint Presentation</vt:lpstr>
      <vt:lpstr>Infections in humans</vt:lpstr>
      <vt:lpstr>Scenario</vt:lpstr>
      <vt:lpstr>How do we protect ourselves?</vt:lpstr>
      <vt:lpstr>Large scale bioterrorism act</vt:lpstr>
      <vt:lpstr>What about the local community??</vt:lpstr>
      <vt:lpstr>What if ??? </vt:lpstr>
      <vt:lpstr>Death– what if it happens??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Bioterrorism</dc:title>
  <dc:creator>rdougan</dc:creator>
  <cp:lastModifiedBy>Abigail Bennett</cp:lastModifiedBy>
  <cp:revision>39</cp:revision>
  <cp:lastPrinted>2014-04-04T12:25:51Z</cp:lastPrinted>
  <dcterms:created xsi:type="dcterms:W3CDTF">2009-10-30T16:08:59Z</dcterms:created>
  <dcterms:modified xsi:type="dcterms:W3CDTF">2015-11-13T18:51:26Z</dcterms:modified>
</cp:coreProperties>
</file>